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75" r:id="rId10"/>
    <p:sldId id="276" r:id="rId11"/>
    <p:sldId id="274" r:id="rId12"/>
    <p:sldId id="279" r:id="rId13"/>
    <p:sldId id="263" r:id="rId14"/>
    <p:sldId id="264" r:id="rId15"/>
    <p:sldId id="265" r:id="rId16"/>
    <p:sldId id="278" r:id="rId17"/>
    <p:sldId id="280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66EF3-5AC8-42BA-998C-43913301A704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DA07A-FC0B-4670-BC09-6813DEA7A1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Ирина\Desktop\шаблоны\detskie-kartinki-dlya-fona-48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428604"/>
            <a:ext cx="835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 eaLnBrk="0" hangingPunct="0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Чановский детский сад № 4</a:t>
            </a:r>
          </a:p>
          <a:p>
            <a:pPr algn="ctr" eaLnBrk="0" hangingPunct="0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Чановского района Новосибирской области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2786058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 о летней оздоровительной работе в средней группе № 2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4143380"/>
            <a:ext cx="44291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Кательникова И.Д..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Халиулина Г,И,,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1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71435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Выкладывание цветов из мозаики и геометрических фигур (развитие мелкой моторики рук)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F:\DCIM\105NIKON\DSCN3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857366"/>
            <a:ext cx="2500330" cy="1875248"/>
          </a:xfrm>
          <a:prstGeom prst="rect">
            <a:avLst/>
          </a:prstGeom>
          <a:noFill/>
        </p:spPr>
      </p:pic>
      <p:pic>
        <p:nvPicPr>
          <p:cNvPr id="4099" name="Picture 3" descr="F:\DCIM\105NIKON\DSCN3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857365"/>
            <a:ext cx="2476517" cy="1857388"/>
          </a:xfrm>
          <a:prstGeom prst="rect">
            <a:avLst/>
          </a:prstGeom>
          <a:noFill/>
        </p:spPr>
      </p:pic>
      <p:pic>
        <p:nvPicPr>
          <p:cNvPr id="4100" name="Picture 4" descr="F:\DCIM\105NIKON\DSCN3860.JPG"/>
          <p:cNvPicPr>
            <a:picLocks noChangeAspect="1" noChangeArrowheads="1"/>
          </p:cNvPicPr>
          <p:nvPr/>
        </p:nvPicPr>
        <p:blipFill>
          <a:blip r:embed="rId5" cstate="print"/>
          <a:srcRect r="8593"/>
          <a:stretch>
            <a:fillRect/>
          </a:stretch>
        </p:blipFill>
        <p:spPr bwMode="auto">
          <a:xfrm>
            <a:off x="1500166" y="3929066"/>
            <a:ext cx="2428892" cy="1992931"/>
          </a:xfrm>
          <a:prstGeom prst="rect">
            <a:avLst/>
          </a:prstGeom>
          <a:noFill/>
        </p:spPr>
      </p:pic>
      <p:pic>
        <p:nvPicPr>
          <p:cNvPr id="4101" name="Picture 5" descr="F:\DCIM\105NIKON\DSCN3861.JPG"/>
          <p:cNvPicPr>
            <a:picLocks noChangeAspect="1" noChangeArrowheads="1"/>
          </p:cNvPicPr>
          <p:nvPr/>
        </p:nvPicPr>
        <p:blipFill>
          <a:blip r:embed="rId6" cstate="print"/>
          <a:srcRect r="5468"/>
          <a:stretch>
            <a:fillRect/>
          </a:stretch>
        </p:blipFill>
        <p:spPr bwMode="auto">
          <a:xfrm>
            <a:off x="4714876" y="4000504"/>
            <a:ext cx="2714612" cy="2153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1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285728"/>
            <a:ext cx="45720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Подвижная игра «Кузнечики, травы, бабочки, цветы» </a:t>
            </a:r>
            <a:r>
              <a:rPr lang="ru-RU" sz="2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развивать внимание.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DCIM\105NIKON\DSCN3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785926"/>
            <a:ext cx="2381267" cy="1785950"/>
          </a:xfrm>
          <a:prstGeom prst="rect">
            <a:avLst/>
          </a:prstGeom>
          <a:noFill/>
        </p:spPr>
      </p:pic>
      <p:pic>
        <p:nvPicPr>
          <p:cNvPr id="3075" name="Picture 3" descr="F:\DCIM\105NIKON\DSCN3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2500330" cy="1875248"/>
          </a:xfrm>
          <a:prstGeom prst="rect">
            <a:avLst/>
          </a:prstGeom>
          <a:noFill/>
        </p:spPr>
      </p:pic>
      <p:pic>
        <p:nvPicPr>
          <p:cNvPr id="3076" name="Picture 4" descr="F:\DCIM\105NIKON\DSCN38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929066"/>
            <a:ext cx="2676710" cy="2007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56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785794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Развлечение «На лесной полянке»</a:t>
            </a: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Создать детям радостное, веселое настроение, расширять знание о цветах. Развивать желание играть в соревновательные игры.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DCIM\106P_001\112NIKON\DSCN3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500307"/>
            <a:ext cx="2286016" cy="1714512"/>
          </a:xfrm>
          <a:prstGeom prst="rect">
            <a:avLst/>
          </a:prstGeom>
          <a:noFill/>
        </p:spPr>
      </p:pic>
      <p:pic>
        <p:nvPicPr>
          <p:cNvPr id="6147" name="Picture 3" descr="F:\DCIM\106P_001\112NIKON\DSCN3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214554"/>
            <a:ext cx="2095515" cy="1571636"/>
          </a:xfrm>
          <a:prstGeom prst="rect">
            <a:avLst/>
          </a:prstGeom>
          <a:noFill/>
        </p:spPr>
      </p:pic>
      <p:pic>
        <p:nvPicPr>
          <p:cNvPr id="6148" name="Picture 4" descr="F:\DCIM\106P_001\112NIKON\DSCN3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357430"/>
            <a:ext cx="2176644" cy="1632483"/>
          </a:xfrm>
          <a:prstGeom prst="rect">
            <a:avLst/>
          </a:prstGeom>
          <a:noFill/>
        </p:spPr>
      </p:pic>
      <p:pic>
        <p:nvPicPr>
          <p:cNvPr id="6149" name="Picture 5" descr="F:\DCIM\106P_001\112NIKON\DSCN3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5" y="4357694"/>
            <a:ext cx="2428892" cy="1821669"/>
          </a:xfrm>
          <a:prstGeom prst="rect">
            <a:avLst/>
          </a:prstGeom>
          <a:noFill/>
        </p:spPr>
      </p:pic>
      <p:pic>
        <p:nvPicPr>
          <p:cNvPr id="6150" name="Picture 6" descr="F:\DCIM\106P_001\112NIKON\DSCN39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3857628"/>
            <a:ext cx="2214578" cy="1660934"/>
          </a:xfrm>
          <a:prstGeom prst="rect">
            <a:avLst/>
          </a:prstGeom>
          <a:noFill/>
        </p:spPr>
      </p:pic>
      <p:pic>
        <p:nvPicPr>
          <p:cNvPr id="6151" name="Picture 7" descr="F:\DCIM\106P_001\112NIKON\DSCN3953.JPG"/>
          <p:cNvPicPr>
            <a:picLocks noChangeAspect="1" noChangeArrowheads="1"/>
          </p:cNvPicPr>
          <p:nvPr/>
        </p:nvPicPr>
        <p:blipFill>
          <a:blip r:embed="rId8" cstate="print"/>
          <a:srcRect r="6673"/>
          <a:stretch>
            <a:fillRect/>
          </a:stretch>
        </p:blipFill>
        <p:spPr bwMode="auto">
          <a:xfrm>
            <a:off x="5929322" y="4143380"/>
            <a:ext cx="2248082" cy="1806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642918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Неделя  здоровья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Дать представление о здоровье, его значении, способах сохранения и укрепления; формировать желание вести здоровый образ жизни.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«В сказку за здоровьем» (понедельник)</a:t>
            </a:r>
          </a:p>
        </p:txBody>
      </p:sp>
      <p:pic>
        <p:nvPicPr>
          <p:cNvPr id="1026" name="Picture 2" descr="F:\DCIM\107NIKON\DSCN4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876"/>
            <a:ext cx="2224269" cy="1668202"/>
          </a:xfrm>
          <a:prstGeom prst="rect">
            <a:avLst/>
          </a:prstGeom>
          <a:noFill/>
        </p:spPr>
      </p:pic>
      <p:pic>
        <p:nvPicPr>
          <p:cNvPr id="1027" name="Picture 3" descr="F:\DCIM\107NIKON\DSCN4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876"/>
            <a:ext cx="2286016" cy="1714512"/>
          </a:xfrm>
          <a:prstGeom prst="rect">
            <a:avLst/>
          </a:prstGeom>
          <a:noFill/>
        </p:spPr>
      </p:pic>
      <p:pic>
        <p:nvPicPr>
          <p:cNvPr id="1028" name="Picture 4" descr="F:\DCIM\107NIKON\DSCN4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357562"/>
            <a:ext cx="2462396" cy="18467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2571744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Театрализация сказки «Айболит»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642918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«День чистюль» (вторник)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142984"/>
            <a:ext cx="828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Познавательное развитие </a:t>
            </a:r>
            <a:r>
              <a:rPr lang="ru-RU" sz="2400" dirty="0" smtClean="0">
                <a:solidFill>
                  <a:srgbClr val="0070C0"/>
                </a:solidFill>
              </a:rPr>
              <a:t>«Сказка о зубной щетке»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Приучать детей быть внимательными к себе, к состоянию своих зубов. Формировать потребность в сохранении зубов здоровыми.</a:t>
            </a:r>
          </a:p>
        </p:txBody>
      </p:sp>
      <p:pic>
        <p:nvPicPr>
          <p:cNvPr id="2051" name="Picture 3" descr="F:\DCIM\107NIKON\DSCN4027.JPG"/>
          <p:cNvPicPr>
            <a:picLocks noChangeAspect="1" noChangeArrowheads="1"/>
          </p:cNvPicPr>
          <p:nvPr/>
        </p:nvPicPr>
        <p:blipFill>
          <a:blip r:embed="rId3" cstate="print"/>
          <a:srcRect l="7705" t="12863"/>
          <a:stretch>
            <a:fillRect/>
          </a:stretch>
        </p:blipFill>
        <p:spPr bwMode="auto">
          <a:xfrm>
            <a:off x="5572132" y="2571744"/>
            <a:ext cx="2623110" cy="1857388"/>
          </a:xfrm>
          <a:prstGeom prst="rect">
            <a:avLst/>
          </a:prstGeom>
          <a:noFill/>
        </p:spPr>
      </p:pic>
      <p:pic>
        <p:nvPicPr>
          <p:cNvPr id="2052" name="Picture 4" descr="F:\DCIM\106P_001\112NIKON\DSCN3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571744"/>
            <a:ext cx="2676710" cy="2007533"/>
          </a:xfrm>
          <a:prstGeom prst="rect">
            <a:avLst/>
          </a:prstGeom>
          <a:noFill/>
        </p:spPr>
      </p:pic>
      <p:pic>
        <p:nvPicPr>
          <p:cNvPr id="2053" name="Picture 5" descr="F:\DCIM\106P_001\112NIKON\DSCN3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500570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714356"/>
            <a:ext cx="8286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«Быть здоровым я хочу» (среда)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Массаж волшебных точек ушей – стимулирует биологически активные точки, улучшает работу органов дыхания и защищает от простудных заболеваний.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3786191"/>
            <a:ext cx="857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Познавательное развитие </a:t>
            </a:r>
            <a:r>
              <a:rPr lang="ru-RU" sz="2400" dirty="0" smtClean="0">
                <a:solidFill>
                  <a:srgbClr val="FF0000"/>
                </a:solidFill>
              </a:rPr>
              <a:t>«Витамины я люблю, быть здоровым я хочу»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DCIM\106P_001\112NIKON\DSCN3977.JPG"/>
          <p:cNvPicPr>
            <a:picLocks noChangeAspect="1" noChangeArrowheads="1"/>
          </p:cNvPicPr>
          <p:nvPr/>
        </p:nvPicPr>
        <p:blipFill>
          <a:blip r:embed="rId3" cstate="print"/>
          <a:srcRect r="16989"/>
          <a:stretch>
            <a:fillRect/>
          </a:stretch>
        </p:blipFill>
        <p:spPr bwMode="auto">
          <a:xfrm>
            <a:off x="785786" y="4714884"/>
            <a:ext cx="2071702" cy="1871776"/>
          </a:xfrm>
          <a:prstGeom prst="rect">
            <a:avLst/>
          </a:prstGeom>
          <a:noFill/>
        </p:spPr>
      </p:pic>
      <p:pic>
        <p:nvPicPr>
          <p:cNvPr id="3075" name="Picture 3" descr="F:\DCIM\106P_001\112NIKON\DSCN3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72008"/>
            <a:ext cx="2428893" cy="1821670"/>
          </a:xfrm>
          <a:prstGeom prst="rect">
            <a:avLst/>
          </a:prstGeom>
          <a:noFill/>
        </p:spPr>
      </p:pic>
      <p:pic>
        <p:nvPicPr>
          <p:cNvPr id="3077" name="Picture 5" descr="F:\DCIM\106P_001\112NIKON\DSCN39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643446"/>
            <a:ext cx="2357454" cy="1768091"/>
          </a:xfrm>
          <a:prstGeom prst="rect">
            <a:avLst/>
          </a:prstGeom>
          <a:noFill/>
        </p:spPr>
      </p:pic>
      <p:pic>
        <p:nvPicPr>
          <p:cNvPr id="4098" name="Picture 2" descr="F:\DCIM\107NIKON\DSCN4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2071678"/>
            <a:ext cx="2286016" cy="1714512"/>
          </a:xfrm>
          <a:prstGeom prst="rect">
            <a:avLst/>
          </a:prstGeom>
          <a:noFill/>
        </p:spPr>
      </p:pic>
      <p:pic>
        <p:nvPicPr>
          <p:cNvPr id="4099" name="Picture 3" descr="F:\DCIM\107NIKON\DSCN40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071678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144000" cy="70722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285728"/>
            <a:ext cx="727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 Я и дома и в саду с физкультурою дружу»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(четверг)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214423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Игра – эксперимент «Песочная страна» </a:t>
            </a:r>
            <a:r>
              <a:rPr lang="ru-RU" sz="2000" dirty="0" smtClean="0">
                <a:solidFill>
                  <a:srgbClr val="7030A0"/>
                </a:solidFill>
              </a:rPr>
              <a:t>- выделить свойства песка: сыпучесть, рыхлость, из мокрого песка можно лепить. Познакомить детей со способом изготовления рисунка из песка.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F:\DCIM\106P_001\112NIKON\DSCN3990.JPG"/>
          <p:cNvPicPr>
            <a:picLocks noChangeAspect="1" noChangeArrowheads="1"/>
          </p:cNvPicPr>
          <p:nvPr/>
        </p:nvPicPr>
        <p:blipFill>
          <a:blip r:embed="rId3" cstate="print"/>
          <a:srcRect l="13894" t="12863" r="4610" b="8736"/>
          <a:stretch>
            <a:fillRect/>
          </a:stretch>
        </p:blipFill>
        <p:spPr bwMode="auto">
          <a:xfrm>
            <a:off x="1142976" y="2357430"/>
            <a:ext cx="2357454" cy="1700948"/>
          </a:xfrm>
          <a:prstGeom prst="rect">
            <a:avLst/>
          </a:prstGeom>
          <a:noFill/>
        </p:spPr>
      </p:pic>
      <p:pic>
        <p:nvPicPr>
          <p:cNvPr id="5123" name="Picture 3" descr="F:\DCIM\106P_001\112NIKON\DSCN3989.JPG"/>
          <p:cNvPicPr>
            <a:picLocks noChangeAspect="1" noChangeArrowheads="1"/>
          </p:cNvPicPr>
          <p:nvPr/>
        </p:nvPicPr>
        <p:blipFill>
          <a:blip r:embed="rId4" cstate="print"/>
          <a:srcRect l="21115" t="25242" r="15958" b="16989"/>
          <a:stretch>
            <a:fillRect/>
          </a:stretch>
        </p:blipFill>
        <p:spPr bwMode="auto">
          <a:xfrm>
            <a:off x="6000760" y="2285992"/>
            <a:ext cx="2286016" cy="15739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0430" y="3786190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Подвижные игры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124" name="Picture 4" descr="F:\DCIM\106P_001\112NIKON\DSCN3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786322"/>
            <a:ext cx="2319520" cy="1739640"/>
          </a:xfrm>
          <a:prstGeom prst="rect">
            <a:avLst/>
          </a:prstGeom>
          <a:noFill/>
        </p:spPr>
      </p:pic>
      <p:pic>
        <p:nvPicPr>
          <p:cNvPr id="5125" name="Picture 5" descr="F:\DCIM\106P_001\112NIKON\DSCN39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857760"/>
            <a:ext cx="2214578" cy="1660934"/>
          </a:xfrm>
          <a:prstGeom prst="rect">
            <a:avLst/>
          </a:prstGeom>
          <a:noFill/>
        </p:spPr>
      </p:pic>
      <p:pic>
        <p:nvPicPr>
          <p:cNvPr id="5126" name="Picture 6" descr="F:\DCIM\105NIKON\DSCN4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643446"/>
            <a:ext cx="2462396" cy="18467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85852" y="4286256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Самолеты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4744" y="4286256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Подбрось</a:t>
            </a:r>
            <a:r>
              <a:rPr lang="ru-RU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- поймай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2264" y="4143380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Волк и зайцы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144000" cy="7072290"/>
          </a:xfrm>
          <a:prstGeom prst="rect">
            <a:avLst/>
          </a:prstGeom>
          <a:noFill/>
        </p:spPr>
      </p:pic>
      <p:pic>
        <p:nvPicPr>
          <p:cNvPr id="7170" name="Picture 2" descr="F:\DCIM\106P_001\112NIKON\DSCN3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3116"/>
            <a:ext cx="2952771" cy="2214578"/>
          </a:xfrm>
          <a:prstGeom prst="rect">
            <a:avLst/>
          </a:prstGeom>
          <a:noFill/>
        </p:spPr>
      </p:pic>
      <p:pic>
        <p:nvPicPr>
          <p:cNvPr id="7171" name="Picture 3" descr="F:\DCIM\106P_001\112NIKON\DSCN3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3116"/>
            <a:ext cx="2748148" cy="2061111"/>
          </a:xfrm>
          <a:prstGeom prst="rect">
            <a:avLst/>
          </a:prstGeom>
          <a:noFill/>
        </p:spPr>
      </p:pic>
      <p:pic>
        <p:nvPicPr>
          <p:cNvPr id="7172" name="Picture 4" descr="F:\DCIM\106P_001\112NIKON\DSCN3957.JPG"/>
          <p:cNvPicPr>
            <a:picLocks noChangeAspect="1" noChangeArrowheads="1"/>
          </p:cNvPicPr>
          <p:nvPr/>
        </p:nvPicPr>
        <p:blipFill>
          <a:blip r:embed="rId5" cstate="print"/>
          <a:srcRect l="8737" t="7361" r="14926" b="8737"/>
          <a:stretch>
            <a:fillRect/>
          </a:stretch>
        </p:blipFill>
        <p:spPr bwMode="auto">
          <a:xfrm>
            <a:off x="3357554" y="4561365"/>
            <a:ext cx="2500330" cy="20610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4414" y="500042"/>
            <a:ext cx="6929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Художественно – эстетическое развитие </a:t>
            </a:r>
            <a:endParaRPr lang="ru-RU" dirty="0" smtClean="0"/>
          </a:p>
          <a:p>
            <a:r>
              <a:rPr lang="ru-RU" sz="2400" dirty="0" smtClean="0">
                <a:solidFill>
                  <a:srgbClr val="FF0000"/>
                </a:solidFill>
              </a:rPr>
              <a:t>Лепка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«Спортивные снаряды» </a:t>
            </a:r>
            <a:r>
              <a:rPr lang="ru-RU" sz="2000" dirty="0" smtClean="0">
                <a:solidFill>
                  <a:srgbClr val="0070C0"/>
                </a:solidFill>
              </a:rPr>
              <a:t>- закреплять умение раскатывать пластилин прямыми и круговыми движениями, соединять детали, плотно прижимая их друг  к другу.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1214422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Развлечение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«Праздник мыльных пузырей»</a:t>
            </a:r>
            <a:endParaRPr lang="ru-RU" sz="2000" i="1" dirty="0" smtClean="0"/>
          </a:p>
          <a:p>
            <a:r>
              <a:rPr lang="ru-RU" sz="2000" dirty="0" smtClean="0">
                <a:solidFill>
                  <a:srgbClr val="0070C0"/>
                </a:solidFill>
              </a:rPr>
              <a:t>Доставить детям удовольствие в играх с воздушными шарами и мыльными пузырями, развивать двигательную активность.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G:\пр мыльных\SAM_5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643182"/>
            <a:ext cx="2214578" cy="1660934"/>
          </a:xfrm>
          <a:prstGeom prst="rect">
            <a:avLst/>
          </a:prstGeom>
          <a:noFill/>
        </p:spPr>
      </p:pic>
      <p:pic>
        <p:nvPicPr>
          <p:cNvPr id="5123" name="Picture 3" descr="G:\пр мыльных\SAM_5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643182"/>
            <a:ext cx="1643074" cy="2190766"/>
          </a:xfrm>
          <a:prstGeom prst="rect">
            <a:avLst/>
          </a:prstGeom>
          <a:noFill/>
        </p:spPr>
      </p:pic>
      <p:pic>
        <p:nvPicPr>
          <p:cNvPr id="5124" name="Picture 4" descr="G:\пр мыльных\SAM_5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000372"/>
            <a:ext cx="2000264" cy="1500198"/>
          </a:xfrm>
          <a:prstGeom prst="rect">
            <a:avLst/>
          </a:prstGeom>
          <a:noFill/>
        </p:spPr>
      </p:pic>
      <p:pic>
        <p:nvPicPr>
          <p:cNvPr id="5125" name="Picture 5" descr="G:\пр мыльных\SAM_5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429132"/>
            <a:ext cx="2278379" cy="1708784"/>
          </a:xfrm>
          <a:prstGeom prst="rect">
            <a:avLst/>
          </a:prstGeom>
          <a:noFill/>
        </p:spPr>
      </p:pic>
      <p:pic>
        <p:nvPicPr>
          <p:cNvPr id="5126" name="Picture 6" descr="G:\пр мыльных\SAM_57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929198"/>
            <a:ext cx="2183128" cy="1637346"/>
          </a:xfrm>
          <a:prstGeom prst="rect">
            <a:avLst/>
          </a:prstGeom>
          <a:noFill/>
        </p:spPr>
      </p:pic>
      <p:pic>
        <p:nvPicPr>
          <p:cNvPr id="5127" name="Picture 7" descr="G:\пр мыльных\SAM_57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786322"/>
            <a:ext cx="2286016" cy="17145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00166" y="642918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«В здоровом теле –здоровый смех!» (пятница)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шаблоны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144000" cy="7072290"/>
          </a:xfrm>
          <a:prstGeom prst="rect">
            <a:avLst/>
          </a:prstGeom>
          <a:noFill/>
        </p:spPr>
      </p:pic>
      <p:pic>
        <p:nvPicPr>
          <p:cNvPr id="4" name="Picture 2" descr="F:\DCIM\107NIKON\DSCN4036.JPG"/>
          <p:cNvPicPr>
            <a:picLocks noChangeAspect="1" noChangeArrowheads="1"/>
          </p:cNvPicPr>
          <p:nvPr/>
        </p:nvPicPr>
        <p:blipFill>
          <a:blip r:embed="rId3" cstate="print"/>
          <a:srcRect r="18021"/>
          <a:stretch>
            <a:fillRect/>
          </a:stretch>
        </p:blipFill>
        <p:spPr bwMode="auto">
          <a:xfrm>
            <a:off x="1643042" y="1500174"/>
            <a:ext cx="2214577" cy="2026042"/>
          </a:xfrm>
          <a:prstGeom prst="rect">
            <a:avLst/>
          </a:prstGeom>
          <a:noFill/>
        </p:spPr>
      </p:pic>
      <p:pic>
        <p:nvPicPr>
          <p:cNvPr id="4099" name="Picture 3" descr="F:\DCIM\106P_001\112NIKON\DSCN3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1500174"/>
            <a:ext cx="2714644" cy="2035984"/>
          </a:xfrm>
          <a:prstGeom prst="rect">
            <a:avLst/>
          </a:prstGeom>
          <a:noFill/>
        </p:spPr>
      </p:pic>
      <p:pic>
        <p:nvPicPr>
          <p:cNvPr id="4100" name="Picture 4" descr="F:\DCIM\105NIKON\DSCN3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929066"/>
            <a:ext cx="2500330" cy="1875248"/>
          </a:xfrm>
          <a:prstGeom prst="rect">
            <a:avLst/>
          </a:prstGeom>
          <a:noFill/>
        </p:spPr>
      </p:pic>
      <p:pic>
        <p:nvPicPr>
          <p:cNvPr id="4101" name="Picture 5" descr="F:\DCIM\105NIKON\DSCN4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929066"/>
            <a:ext cx="2357454" cy="17680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85918" y="571480"/>
            <a:ext cx="628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Воздушные и водные закаливающие процедуры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DCIM\107NIKON\DSCN40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000504"/>
            <a:ext cx="2214578" cy="1660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шаблоны\attractive_ppt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86116" y="214290"/>
            <a:ext cx="322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«Россия – Родина моя»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F:\DCIM\105NIKON\DSCN3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286124"/>
            <a:ext cx="2666987" cy="20002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57224" y="857232"/>
            <a:ext cx="8286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Познавательное развитие.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Беседы: «Наша родина», «Береза белоствольная – символ России»</a:t>
            </a:r>
          </a:p>
          <a:p>
            <a:r>
              <a:rPr lang="ru-RU" sz="2000" dirty="0" smtClean="0"/>
              <a:t>Обобщить знания детей о растительном и животном мире родного края; закрепить название Россия, рассказать, что означают полосы на флаге. Приобщать детей к социально – культурным ценностям.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шаблоны\detskie-kartinki-dlya-fona-48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285728"/>
            <a:ext cx="291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В гости к дедушке АУ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46" y="928670"/>
            <a:ext cx="692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Рассматривание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картин </a:t>
            </a:r>
            <a:r>
              <a:rPr lang="ru-RU" sz="2000" dirty="0" smtClean="0">
                <a:solidFill>
                  <a:srgbClr val="FF0000"/>
                </a:solidFill>
              </a:rPr>
              <a:t>– развивать внимание, наблюдательность; воспитывать бережное и заботливое отношение к окружающему миру: растениям, животным.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F:\DCIM\107NIKON\DSCN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214686"/>
            <a:ext cx="2414771" cy="1811078"/>
          </a:xfrm>
          <a:prstGeom prst="rect">
            <a:avLst/>
          </a:prstGeom>
          <a:noFill/>
        </p:spPr>
      </p:pic>
      <p:pic>
        <p:nvPicPr>
          <p:cNvPr id="2052" name="Picture 4" descr="F:\DCIM\107NIKON\DSCN4035.JPG"/>
          <p:cNvPicPr>
            <a:picLocks noChangeAspect="1" noChangeArrowheads="1"/>
          </p:cNvPicPr>
          <p:nvPr/>
        </p:nvPicPr>
        <p:blipFill>
          <a:blip r:embed="rId4" cstate="print"/>
          <a:srcRect l="12863" r="10800"/>
          <a:stretch>
            <a:fillRect/>
          </a:stretch>
        </p:blipFill>
        <p:spPr bwMode="auto">
          <a:xfrm>
            <a:off x="5286380" y="3357562"/>
            <a:ext cx="2143140" cy="21055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00298" y="1214422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14612" y="928670"/>
            <a:ext cx="528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Речевое и познавательное развитие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шаблоны\detskie-kartinki-dlya-fona-48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DCIM\107NIKON\DSCN4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285992"/>
            <a:ext cx="2476518" cy="1857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0232" y="142852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Художественно – эстетическое развитие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076" name="Picture 4" descr="F:\DCIM\107NIKON\DSCN4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3116"/>
            <a:ext cx="2500330" cy="1875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785794"/>
            <a:ext cx="7500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Лепка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«Грибы» </a:t>
            </a:r>
            <a:r>
              <a:rPr lang="ru-RU" sz="2000" dirty="0" smtClean="0">
                <a:solidFill>
                  <a:srgbClr val="002060"/>
                </a:solidFill>
              </a:rPr>
              <a:t>- учить лепить грибы конструктивным способом (ножка, шляпка); показать приемы моделирования шляпки гриба: раскатывание шара и сплющивание в форму. Закреплять умение прочного и аккуратного соединения.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7" name="Picture 5" descr="F:\DCIM\107NIKON\DSCN4034.JPG"/>
          <p:cNvPicPr>
            <a:picLocks noChangeAspect="1" noChangeArrowheads="1"/>
          </p:cNvPicPr>
          <p:nvPr/>
        </p:nvPicPr>
        <p:blipFill>
          <a:blip r:embed="rId5" cstate="print"/>
          <a:srcRect l="15958" t="19740" r="22147" b="26617"/>
          <a:stretch>
            <a:fillRect/>
          </a:stretch>
        </p:blipFill>
        <p:spPr bwMode="auto">
          <a:xfrm>
            <a:off x="4286248" y="4071942"/>
            <a:ext cx="2307997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detskie-kartinki-dlya-fona-48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285728"/>
            <a:ext cx="6357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Познавательное развитие</a:t>
            </a:r>
          </a:p>
          <a:p>
            <a:endParaRPr lang="ru-RU" sz="2000" dirty="0" smtClean="0">
              <a:solidFill>
                <a:srgbClr val="00B0F0"/>
              </a:solidFill>
            </a:endParaRPr>
          </a:p>
          <a:p>
            <a:r>
              <a:rPr lang="ru-RU" sz="2400" dirty="0" smtClean="0">
                <a:solidFill>
                  <a:srgbClr val="00B0F0"/>
                </a:solidFill>
              </a:rPr>
              <a:t>Опыт «Как  «работает» воздух»</a:t>
            </a:r>
            <a:r>
              <a:rPr lang="ru-RU" sz="2000" dirty="0" smtClean="0">
                <a:solidFill>
                  <a:srgbClr val="00B0F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- показать детям, как воздух может поддерживать предметы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F:\DCIM\107NIKON\DSCN4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3116"/>
            <a:ext cx="2286016" cy="1714512"/>
          </a:xfrm>
          <a:prstGeom prst="rect">
            <a:avLst/>
          </a:prstGeom>
          <a:noFill/>
        </p:spPr>
      </p:pic>
      <p:pic>
        <p:nvPicPr>
          <p:cNvPr id="5123" name="Picture 3" descr="F:\DCIM\107NIKON\DSCN4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000240"/>
            <a:ext cx="2214578" cy="1660933"/>
          </a:xfrm>
          <a:prstGeom prst="rect">
            <a:avLst/>
          </a:prstGeom>
          <a:noFill/>
        </p:spPr>
      </p:pic>
      <p:pic>
        <p:nvPicPr>
          <p:cNvPr id="5124" name="Picture 4" descr="F:\DCIM\107NIKON\DSCN4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86190"/>
            <a:ext cx="2190765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detskie-kartinki-dlya-fona-48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DCIM\107NIKON\DSCN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428868"/>
            <a:ext cx="3810026" cy="28575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9" y="428604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Художественно – эстетическое развитие</a:t>
            </a:r>
          </a:p>
          <a:p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Аппликация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«Гусеница»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-учить составлять изображение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из нескольких частей, соблюдая определенную последовательность. 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Ирина\Desktop\1464012610_RAMKA_DLYA_FOTO_ILI_RISU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1142984"/>
            <a:ext cx="30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Неделя безопасности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714489"/>
            <a:ext cx="61436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Художественно – </a:t>
            </a:r>
            <a:r>
              <a:rPr lang="ru-RU" sz="2400" i="1" dirty="0" smtClean="0">
                <a:solidFill>
                  <a:srgbClr val="7030A0"/>
                </a:solidFill>
              </a:rPr>
              <a:t>э</a:t>
            </a:r>
            <a:r>
              <a:rPr lang="ru-RU" sz="2400" dirty="0" smtClean="0">
                <a:solidFill>
                  <a:srgbClr val="7030A0"/>
                </a:solidFill>
              </a:rPr>
              <a:t>стетическое развитие</a:t>
            </a:r>
          </a:p>
          <a:p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Рисование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B050"/>
                </a:solidFill>
              </a:rPr>
              <a:t>«Светофор»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- учить детей рисовать предметы круглой и  прямоугольной  формы; закрепить цвета.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F:\DCIM\107NIKON\DSCN4066.JPG"/>
          <p:cNvPicPr>
            <a:picLocks noChangeAspect="1" noChangeArrowheads="1"/>
          </p:cNvPicPr>
          <p:nvPr/>
        </p:nvPicPr>
        <p:blipFill>
          <a:blip r:embed="rId3" cstate="print"/>
          <a:srcRect l="8737" t="25242" r="9768" b="18365"/>
          <a:stretch>
            <a:fillRect/>
          </a:stretch>
        </p:blipFill>
        <p:spPr bwMode="auto">
          <a:xfrm>
            <a:off x="2214546" y="3571876"/>
            <a:ext cx="3714776" cy="1927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1464012610_RAMKA_DLYA_FOTO_ILI_RISU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DCIM\107NIKON\DSCN4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928934"/>
            <a:ext cx="2214578" cy="1660934"/>
          </a:xfrm>
          <a:prstGeom prst="rect">
            <a:avLst/>
          </a:prstGeom>
          <a:noFill/>
        </p:spPr>
      </p:pic>
      <p:pic>
        <p:nvPicPr>
          <p:cNvPr id="3076" name="Picture 4" descr="F:\DCIM\107NIKON\DSCN4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143248"/>
            <a:ext cx="2414770" cy="1811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1285860"/>
            <a:ext cx="700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Игровая </a:t>
            </a:r>
            <a:r>
              <a:rPr lang="ru-RU" sz="2400" dirty="0" smtClean="0">
                <a:solidFill>
                  <a:srgbClr val="7030A0"/>
                </a:solidFill>
              </a:rPr>
              <a:t>ситуация «Наша улица, или  светофор»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Закрепить знания детей о сигналах светофора; понятиях: улица, пешеходный переход; вспомнить правила дорожного движения.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1214422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Познавательное развитие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1464012610_RAMKA_DLYA_FOTO_ILI_RISU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0232" y="16430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00166" y="1285860"/>
            <a:ext cx="73315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Рассматривание </a:t>
            </a:r>
            <a:r>
              <a:rPr lang="ru-RU" sz="2400" dirty="0" smtClean="0">
                <a:solidFill>
                  <a:srgbClr val="7030A0"/>
                </a:solidFill>
              </a:rPr>
              <a:t>иллюстраций в книгах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– закрепить правила ОБЖ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DCIM\107NIKON\DSCN4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000372"/>
            <a:ext cx="3176776" cy="23825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86050" y="1142984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Речевое развитие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1464012610_RAMKA_DLYA_FOTO_ILI_RISU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DCIM\107NIKON\DSCN4070.JPG"/>
          <p:cNvPicPr>
            <a:picLocks noChangeAspect="1" noChangeArrowheads="1"/>
          </p:cNvPicPr>
          <p:nvPr/>
        </p:nvPicPr>
        <p:blipFill>
          <a:blip r:embed="rId3" cstate="print"/>
          <a:srcRect r="16989"/>
          <a:stretch>
            <a:fillRect/>
          </a:stretch>
        </p:blipFill>
        <p:spPr bwMode="auto">
          <a:xfrm>
            <a:off x="2000232" y="2786058"/>
            <a:ext cx="2214578" cy="2000865"/>
          </a:xfrm>
          <a:prstGeom prst="rect">
            <a:avLst/>
          </a:prstGeom>
          <a:noFill/>
        </p:spPr>
      </p:pic>
      <p:pic>
        <p:nvPicPr>
          <p:cNvPr id="4099" name="Picture 3" descr="F:\DCIM\107NIKON\DSCN4072.JPG"/>
          <p:cNvPicPr>
            <a:picLocks noChangeAspect="1" noChangeArrowheads="1"/>
          </p:cNvPicPr>
          <p:nvPr/>
        </p:nvPicPr>
        <p:blipFill>
          <a:blip r:embed="rId4" cstate="print"/>
          <a:srcRect r="3579" b="4610"/>
          <a:stretch>
            <a:fillRect/>
          </a:stretch>
        </p:blipFill>
        <p:spPr bwMode="auto">
          <a:xfrm>
            <a:off x="4929190" y="2786058"/>
            <a:ext cx="2571768" cy="19081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1428736"/>
            <a:ext cx="3532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Настольные игры по ОБЖ</a:t>
            </a: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28" y="2071678"/>
            <a:ext cx="343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«Огонь друг, огонь враг»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2000240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«Собери по картинке правильно»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1464012610_RAMKA_DLYA_FOTO_ILI_RISU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1071546"/>
            <a:ext cx="7000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Развлечение «Путешествие в страну Светофорию»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Формировать представления о работе светофора, о   необходимости знать и соблюдать правила дорожного движения.</a:t>
            </a: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фото пдд\SAM_5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357430"/>
            <a:ext cx="2500330" cy="1875248"/>
          </a:xfrm>
          <a:prstGeom prst="rect">
            <a:avLst/>
          </a:prstGeom>
          <a:noFill/>
        </p:spPr>
      </p:pic>
      <p:pic>
        <p:nvPicPr>
          <p:cNvPr id="1027" name="Picture 3" descr="G:\фото пдд\SAM_5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428868"/>
            <a:ext cx="2500330" cy="1875248"/>
          </a:xfrm>
          <a:prstGeom prst="rect">
            <a:avLst/>
          </a:prstGeom>
          <a:noFill/>
        </p:spPr>
      </p:pic>
      <p:pic>
        <p:nvPicPr>
          <p:cNvPr id="1028" name="Picture 4" descr="G:\фото пдд\SAM_5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491" y="4357694"/>
            <a:ext cx="2373629" cy="1780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toys-baby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1643050"/>
            <a:ext cx="355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Неделя игры и игрушки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8195" name="Picture 3" descr="F:\DCIM\107NIKON\DSCN4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168204"/>
            <a:ext cx="2643206" cy="19827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2285992"/>
            <a:ext cx="628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Собери героев сказки развивать внимание, мышление, мелкую моторику рук.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Ирина\Desktop\все презентиции\книжкина неделя фото\DSCN3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3214686"/>
            <a:ext cx="2500330" cy="187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шаблоны\attractive_ppt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6" name="Picture 4" descr="F:\DCIM\105NIKON\DSCN3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429132"/>
            <a:ext cx="2714644" cy="20359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9231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Художественно – эстетическое развитие.</a:t>
            </a:r>
            <a:endParaRPr lang="ru-RU" sz="2000" i="1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Рисование «Флаг» </a:t>
            </a:r>
            <a:r>
              <a:rPr lang="ru-RU" sz="2000" dirty="0" smtClean="0"/>
              <a:t>– учить закрашивать рисунок не выходя за контур, учить регулировать нажим на карандаш.</a:t>
            </a:r>
            <a:endParaRPr lang="ru-RU" dirty="0"/>
          </a:p>
        </p:txBody>
      </p:sp>
      <p:pic>
        <p:nvPicPr>
          <p:cNvPr id="1026" name="Picture 2" descr="F:\DCIM\105NIKON\DSCN3846.JPG"/>
          <p:cNvPicPr>
            <a:picLocks noChangeAspect="1" noChangeArrowheads="1"/>
          </p:cNvPicPr>
          <p:nvPr/>
        </p:nvPicPr>
        <p:blipFill>
          <a:blip r:embed="rId4" cstate="print"/>
          <a:srcRect l="9375" r="3906"/>
          <a:stretch>
            <a:fillRect/>
          </a:stretch>
        </p:blipFill>
        <p:spPr bwMode="auto">
          <a:xfrm>
            <a:off x="1285852" y="2143116"/>
            <a:ext cx="2500330" cy="2162432"/>
          </a:xfrm>
          <a:prstGeom prst="rect">
            <a:avLst/>
          </a:prstGeom>
          <a:noFill/>
        </p:spPr>
      </p:pic>
      <p:pic>
        <p:nvPicPr>
          <p:cNvPr id="1027" name="Picture 3" descr="F:\DCIM\105NIKON\DSCN3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214554"/>
            <a:ext cx="2571736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ина\Desktop\toys-baby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1857364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«Расскажи сказку» </a:t>
            </a:r>
            <a:r>
              <a:rPr lang="ru-RU" sz="2000" dirty="0" smtClean="0">
                <a:solidFill>
                  <a:srgbClr val="FF0000"/>
                </a:solidFill>
              </a:rPr>
              <a:t>– развивать внимание, память, связную речь.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F:\DCIM\107NIKON\DSCN4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857496"/>
            <a:ext cx="2891024" cy="2168268"/>
          </a:xfrm>
          <a:prstGeom prst="rect">
            <a:avLst/>
          </a:prstGeom>
          <a:noFill/>
        </p:spPr>
      </p:pic>
      <p:pic>
        <p:nvPicPr>
          <p:cNvPr id="7172" name="Picture 4" descr="F:\DCIM\107NIKON\DSCN4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214686"/>
            <a:ext cx="2500330" cy="1875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3016" y="1357298"/>
            <a:ext cx="337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Речевое развитие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Desktop\toys-baby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1071546"/>
            <a:ext cx="5929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«</a:t>
            </a:r>
            <a:r>
              <a:rPr lang="ru-RU" sz="2400" dirty="0" smtClean="0">
                <a:solidFill>
                  <a:srgbClr val="FF0000"/>
                </a:solidFill>
              </a:rPr>
              <a:t>Моя любимая игрушка»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– учить составлять вместе с детьми небольшой рассказ об игрушке. Воспитывать бережное отношение к игрушкам.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7" name="Picture 3" descr="F:\DCIM\107NIKON\DSCN4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071810"/>
            <a:ext cx="2891024" cy="2168268"/>
          </a:xfrm>
          <a:prstGeom prst="rect">
            <a:avLst/>
          </a:prstGeom>
          <a:noFill/>
        </p:spPr>
      </p:pic>
      <p:pic>
        <p:nvPicPr>
          <p:cNvPr id="6148" name="Picture 4" descr="F:\DCIM\107NIKON\DSCN4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00373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toys-baby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357298"/>
            <a:ext cx="6442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Художественно – эстетическое развитие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Рисование «Неваляшка» </a:t>
            </a:r>
            <a:r>
              <a:rPr lang="ru-RU" sz="2000" dirty="0" smtClean="0">
                <a:solidFill>
                  <a:srgbClr val="FF0000"/>
                </a:solidFill>
              </a:rPr>
              <a:t>– закрепить круглую форму частей тела, учить рисовать неваляшку состоящую из шариков разной величины.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123" name="Picture 3" descr="F:\DCIM\107NIKON\DSCN4099.JPG"/>
          <p:cNvPicPr>
            <a:picLocks noChangeAspect="1" noChangeArrowheads="1"/>
          </p:cNvPicPr>
          <p:nvPr/>
        </p:nvPicPr>
        <p:blipFill>
          <a:blip r:embed="rId3" cstate="print"/>
          <a:srcRect l="27305" t="10112" r="31431" b="11487"/>
          <a:stretch>
            <a:fillRect/>
          </a:stretch>
        </p:blipFill>
        <p:spPr bwMode="auto">
          <a:xfrm>
            <a:off x="1714480" y="3000373"/>
            <a:ext cx="1714512" cy="2443180"/>
          </a:xfrm>
          <a:prstGeom prst="rect">
            <a:avLst/>
          </a:prstGeom>
          <a:noFill/>
        </p:spPr>
      </p:pic>
      <p:pic>
        <p:nvPicPr>
          <p:cNvPr id="5124" name="Picture 4" descr="F:\DCIM\107NIKON\DSCN4100.JPG"/>
          <p:cNvPicPr>
            <a:picLocks noChangeAspect="1" noChangeArrowheads="1"/>
          </p:cNvPicPr>
          <p:nvPr/>
        </p:nvPicPr>
        <p:blipFill>
          <a:blip r:embed="rId4" cstate="print"/>
          <a:srcRect l="30400" r="23179" b="12863"/>
          <a:stretch>
            <a:fillRect/>
          </a:stretch>
        </p:blipFill>
        <p:spPr bwMode="auto">
          <a:xfrm>
            <a:off x="3786182" y="3000372"/>
            <a:ext cx="1714512" cy="2413718"/>
          </a:xfrm>
          <a:prstGeom prst="rect">
            <a:avLst/>
          </a:prstGeom>
          <a:noFill/>
        </p:spPr>
      </p:pic>
      <p:pic>
        <p:nvPicPr>
          <p:cNvPr id="5125" name="Picture 5" descr="F:\DCIM\107NIKON\DSCN4101.JPG"/>
          <p:cNvPicPr>
            <a:picLocks noChangeAspect="1" noChangeArrowheads="1"/>
          </p:cNvPicPr>
          <p:nvPr/>
        </p:nvPicPr>
        <p:blipFill>
          <a:blip r:embed="rId5" cstate="print"/>
          <a:srcRect l="31431" r="21116" b="19740"/>
          <a:stretch>
            <a:fillRect/>
          </a:stretch>
        </p:blipFill>
        <p:spPr bwMode="auto">
          <a:xfrm>
            <a:off x="5857884" y="3000372"/>
            <a:ext cx="1934559" cy="2454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toys-baby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2071678"/>
            <a:ext cx="7500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Спасибо 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                 за 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                     внимание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шаблоны\attractive_ppt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5" descr="F:\DCIM\105NIKON\DSCN3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2714644" cy="2035983"/>
          </a:xfrm>
          <a:prstGeom prst="rect">
            <a:avLst/>
          </a:prstGeom>
          <a:noFill/>
        </p:spPr>
      </p:pic>
      <p:pic>
        <p:nvPicPr>
          <p:cNvPr id="4" name="Picture 6" descr="F:\DCIM\105NIKON\DSCN3857.JPG"/>
          <p:cNvPicPr>
            <a:picLocks noChangeAspect="1" noChangeArrowheads="1"/>
          </p:cNvPicPr>
          <p:nvPr/>
        </p:nvPicPr>
        <p:blipFill>
          <a:blip r:embed="rId4" cstate="print"/>
          <a:srcRect l="32812" t="15625" r="28906" b="6250"/>
          <a:stretch>
            <a:fillRect/>
          </a:stretch>
        </p:blipFill>
        <p:spPr bwMode="auto">
          <a:xfrm>
            <a:off x="5572132" y="1500174"/>
            <a:ext cx="1928826" cy="2181046"/>
          </a:xfrm>
          <a:prstGeom prst="rect">
            <a:avLst/>
          </a:prstGeom>
          <a:noFill/>
        </p:spPr>
      </p:pic>
      <p:pic>
        <p:nvPicPr>
          <p:cNvPr id="5" name="Picture 7" descr="F:\DCIM\105NIKON\DSCN3858.JPG"/>
          <p:cNvPicPr>
            <a:picLocks noChangeAspect="1" noChangeArrowheads="1"/>
          </p:cNvPicPr>
          <p:nvPr/>
        </p:nvPicPr>
        <p:blipFill>
          <a:blip r:embed="rId5" cstate="print"/>
          <a:srcRect l="35156" t="10416" r="26562" b="6250"/>
          <a:stretch>
            <a:fillRect/>
          </a:stretch>
        </p:blipFill>
        <p:spPr bwMode="auto">
          <a:xfrm>
            <a:off x="3857620" y="4000504"/>
            <a:ext cx="1785950" cy="24493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285728"/>
            <a:ext cx="7000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Конструктивно – модельная деятельность –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показать детям новые приёмы работы с бумагой.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attractive_ppt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357166"/>
            <a:ext cx="697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Развлечение «Путешествие на паровозике по России»</a:t>
            </a: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ги\SAM_5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2183128" cy="1637346"/>
          </a:xfrm>
          <a:prstGeom prst="rect">
            <a:avLst/>
          </a:prstGeom>
          <a:noFill/>
        </p:spPr>
      </p:pic>
      <p:pic>
        <p:nvPicPr>
          <p:cNvPr id="1027" name="Picture 3" descr="G:\ги\SAM_5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714488"/>
            <a:ext cx="2397442" cy="1798082"/>
          </a:xfrm>
          <a:prstGeom prst="rect">
            <a:avLst/>
          </a:prstGeom>
          <a:noFill/>
        </p:spPr>
      </p:pic>
      <p:pic>
        <p:nvPicPr>
          <p:cNvPr id="1028" name="Picture 4" descr="G:\ги\SAM_5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1780222" cy="1968814"/>
          </a:xfrm>
          <a:prstGeom prst="rect">
            <a:avLst/>
          </a:prstGeom>
          <a:noFill/>
        </p:spPr>
      </p:pic>
      <p:pic>
        <p:nvPicPr>
          <p:cNvPr id="1029" name="Picture 5" descr="G:\ги\SAM_54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857628"/>
            <a:ext cx="2326004" cy="1744503"/>
          </a:xfrm>
          <a:prstGeom prst="rect">
            <a:avLst/>
          </a:prstGeom>
          <a:noFill/>
        </p:spPr>
      </p:pic>
      <p:pic>
        <p:nvPicPr>
          <p:cNvPr id="1030" name="Picture 6" descr="G:\ги\SAM_54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786190"/>
            <a:ext cx="1994536" cy="2659381"/>
          </a:xfrm>
          <a:prstGeom prst="rect">
            <a:avLst/>
          </a:prstGeom>
          <a:noFill/>
        </p:spPr>
      </p:pic>
      <p:pic>
        <p:nvPicPr>
          <p:cNvPr id="1031" name="Picture 7" descr="G:\ги\SAM_54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357694"/>
            <a:ext cx="2381266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1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429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Цветочная неделя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Дать детям знания о цветах, их названии условиях роста. Прививать бережное отношение к природе.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Воспитывать любознательность, наблюдательность.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F:\DCIM\105NIKON\DSCN3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496"/>
            <a:ext cx="2786082" cy="2089562"/>
          </a:xfrm>
          <a:prstGeom prst="rect">
            <a:avLst/>
          </a:prstGeom>
          <a:noFill/>
        </p:spPr>
      </p:pic>
      <p:pic>
        <p:nvPicPr>
          <p:cNvPr id="5" name="Picture 3" descr="F:\DCIM\105NIKON\DSCN3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86124"/>
            <a:ext cx="257176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1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428604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Познавательное и речевое</a:t>
            </a:r>
          </a:p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 развитие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1028" name="Picture 4" descr="F:\DCIM\105NIKON\DSCN3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500438"/>
            <a:ext cx="2414771" cy="1811078"/>
          </a:xfrm>
          <a:prstGeom prst="rect">
            <a:avLst/>
          </a:prstGeom>
          <a:noFill/>
        </p:spPr>
      </p:pic>
      <p:pic>
        <p:nvPicPr>
          <p:cNvPr id="1029" name="Picture 5" descr="F:\DCIM\105NIKON\DSCN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071810"/>
            <a:ext cx="2381266" cy="1785950"/>
          </a:xfrm>
          <a:prstGeom prst="rect">
            <a:avLst/>
          </a:prstGeom>
          <a:noFill/>
        </p:spPr>
      </p:pic>
      <p:pic>
        <p:nvPicPr>
          <p:cNvPr id="1030" name="Picture 6" descr="F:\DCIM\105NIKON\DSCN3890.JPG"/>
          <p:cNvPicPr>
            <a:picLocks noChangeAspect="1" noChangeArrowheads="1"/>
          </p:cNvPicPr>
          <p:nvPr/>
        </p:nvPicPr>
        <p:blipFill>
          <a:blip r:embed="rId5" cstate="print"/>
          <a:srcRect l="23535"/>
          <a:stretch>
            <a:fillRect/>
          </a:stretch>
        </p:blipFill>
        <p:spPr bwMode="auto">
          <a:xfrm>
            <a:off x="6143636" y="3143248"/>
            <a:ext cx="1928826" cy="18918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1357298"/>
            <a:ext cx="6786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Развивать познавательный интерес детей через экспериментальную деятельность, способствовать развитию любознательности. Показать детям, что вода необходима растениям для их роста.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0"/>
            <a:ext cx="9138464" cy="6862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0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Художественно – эстетическое развитие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857232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    Рисование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(раскрашивание цветов) – учить закрашивать не выходя за контур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F:\DCIM\105NIKON\DSCN3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43050"/>
            <a:ext cx="2510021" cy="188251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DCIM\105NIKON\DSCN3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14488"/>
            <a:ext cx="2605272" cy="195395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F:\DCIM\105NIKON\DSCN3866.JPG"/>
          <p:cNvPicPr>
            <a:picLocks noChangeAspect="1" noChangeArrowheads="1"/>
          </p:cNvPicPr>
          <p:nvPr/>
        </p:nvPicPr>
        <p:blipFill>
          <a:blip r:embed="rId5" cstate="print"/>
          <a:srcRect l="16406" t="18750" r="9375" b="11458"/>
          <a:stretch>
            <a:fillRect/>
          </a:stretch>
        </p:blipFill>
        <p:spPr bwMode="auto">
          <a:xfrm>
            <a:off x="357158" y="4500570"/>
            <a:ext cx="2633609" cy="18573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F:\DCIM\105NIKON\DSCN3867.JPG"/>
          <p:cNvPicPr>
            <a:picLocks noChangeAspect="1" noChangeArrowheads="1"/>
          </p:cNvPicPr>
          <p:nvPr/>
        </p:nvPicPr>
        <p:blipFill>
          <a:blip r:embed="rId6" cstate="print"/>
          <a:srcRect l="19531" t="20833" r="14062" b="19791"/>
          <a:stretch>
            <a:fillRect/>
          </a:stretch>
        </p:blipFill>
        <p:spPr bwMode="auto">
          <a:xfrm>
            <a:off x="3143240" y="4500570"/>
            <a:ext cx="2556728" cy="17145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 descr="F:\DCIM\105NIKON\DSCN3868.JPG"/>
          <p:cNvPicPr>
            <a:picLocks noChangeAspect="1" noChangeArrowheads="1"/>
          </p:cNvPicPr>
          <p:nvPr/>
        </p:nvPicPr>
        <p:blipFill>
          <a:blip r:embed="rId7" cstate="print"/>
          <a:srcRect l="10937" t="20833" r="17969" b="18750"/>
          <a:stretch>
            <a:fillRect/>
          </a:stretch>
        </p:blipFill>
        <p:spPr bwMode="auto">
          <a:xfrm>
            <a:off x="5857884" y="4500570"/>
            <a:ext cx="2577927" cy="164307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85918" y="3714752"/>
            <a:ext cx="5857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«Красивые цветы» </a:t>
            </a:r>
            <a:r>
              <a:rPr lang="ru-RU" sz="2000" dirty="0" smtClean="0">
                <a:solidFill>
                  <a:srgbClr val="0070C0"/>
                </a:solidFill>
              </a:rPr>
              <a:t>- учить передавать форму цветов. Упражнять в рисовании кистью и красками.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шаблоны\1255112030_fon_nasekom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" y="1"/>
            <a:ext cx="9138464" cy="6862156"/>
          </a:xfrm>
          <a:prstGeom prst="rect">
            <a:avLst/>
          </a:prstGeom>
          <a:noFill/>
        </p:spPr>
      </p:pic>
      <p:pic>
        <p:nvPicPr>
          <p:cNvPr id="4" name="Picture 5" descr="F:\DCIM\105NIKON\DSCN3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071942"/>
            <a:ext cx="2857520" cy="2143140"/>
          </a:xfrm>
          <a:prstGeom prst="rect">
            <a:avLst/>
          </a:prstGeom>
          <a:noFill/>
        </p:spPr>
      </p:pic>
      <p:pic>
        <p:nvPicPr>
          <p:cNvPr id="5" name="Picture 6" descr="F:\DCIM\105NIKON\DSCN3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929066"/>
            <a:ext cx="2962462" cy="22218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357166"/>
            <a:ext cx="45005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Лепка </a:t>
            </a:r>
            <a:r>
              <a:rPr lang="ru-RU" sz="2400" i="1" dirty="0" smtClean="0">
                <a:solidFill>
                  <a:srgbClr val="FF0000"/>
                </a:solidFill>
              </a:rPr>
              <a:t>«Цветы»</a:t>
            </a:r>
          </a:p>
          <a:p>
            <a:pPr algn="ctr"/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Учить детей лепить цветы, раскатывать пластилин прямыми движениями, учить сплющивать в руках.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F:\DCIM\105NIKON\DSCN3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000240"/>
            <a:ext cx="2819586" cy="2114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818</Words>
  <Application>Microsoft Office PowerPoint</Application>
  <PresentationFormat>Экран (4:3)</PresentationFormat>
  <Paragraphs>106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89</cp:revision>
  <dcterms:created xsi:type="dcterms:W3CDTF">2017-06-15T14:55:17Z</dcterms:created>
  <dcterms:modified xsi:type="dcterms:W3CDTF">2017-09-25T15:21:44Z</dcterms:modified>
</cp:coreProperties>
</file>