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0780A"/>
    <a:srgbClr val="F8FB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41546-7FA1-484D-83BC-9636EBDD2410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1C88B-0780-4086-9AA2-B3F4CEAC2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1C88B-0780-4086-9AA2-B3F4CEAC2C7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7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7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9C3F-524C-4A0B-90D3-7481F561B2A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0049B-8B03-42BE-8CC9-2ADDF6F2D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251520" y="1124746"/>
            <a:ext cx="8496944" cy="22322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Impact"/>
              </a:rPr>
              <a:t>Рекомендации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Impact"/>
              </a:rPr>
              <a:t>родителям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Impact"/>
              </a:rPr>
              <a:t>по укреплению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007A37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20320" dir="1799969" algn="tl" rotWithShape="0">
                    <a:srgbClr val="000000">
                      <a:alpha val="39999"/>
                    </a:srgbClr>
                  </a:outerShdw>
                </a:effectLst>
                <a:latin typeface="Impact"/>
              </a:rPr>
              <a:t>здоровья детей</a:t>
            </a:r>
          </a:p>
        </p:txBody>
      </p:sp>
      <p:pic>
        <p:nvPicPr>
          <p:cNvPr id="10" name="Рисунок 9" descr="C:\Documents and Settings\Admin\Рабочий стол\работа\Новая папка (2)\100OLYMP\P4260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429000"/>
            <a:ext cx="2232248" cy="165618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работа\Новая папка (2)\DSCN05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3024336" cy="266429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работа\фото 23\DSCN00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952328" cy="24482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ЗДОРОВОМ ТЕЛЕ- ЗДОРОВЫЙ ДУХ</a:t>
            </a:r>
            <a:endParaRPr lang="ru-RU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" y="1412776"/>
            <a:ext cx="4507732" cy="5445224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/>
          <a:p>
            <a:pPr indent="449263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Arial" charset="0"/>
              </a:rPr>
              <a:t>Уважаемые родители!</a:t>
            </a:r>
            <a:endParaRPr lang="ru-RU" sz="3600" dirty="0">
              <a:solidFill>
                <a:srgbClr val="FF0000"/>
              </a:solidFill>
              <a:latin typeface="Arial Narrow" pitchFamily="34" charset="0"/>
              <a:ea typeface="Times New Roman" pitchFamily="18" charset="0"/>
              <a:cs typeface="Arial" charset="0"/>
            </a:endParaRPr>
          </a:p>
          <a:p>
            <a:pPr indent="449263" algn="just">
              <a:buNone/>
            </a:pPr>
            <a:r>
              <a:rPr lang="ru-RU" dirty="0" smtClean="0">
                <a:latin typeface="Arial Narrow" pitchFamily="34" charset="0"/>
                <a:ea typeface="Times New Roman" pitchFamily="18" charset="0"/>
                <a:cs typeface="Arial" charset="0"/>
              </a:rPr>
              <a:t>Вы хотите, чтобы ваш ребенок был здоров? Однако, желания мало. Необходимо позаботиться о создании таких условий жизни ребенка в семье, которые бы обеспечили все составляющие здоровья – крепкого тела, здоровую психику, умение общаться с другими людьми. Это – комфортный психологический климат в семье, рациональный режим дня, полноценное питание, соблюдение правил личной гигиены, профилактика заболеваний, понимание ребенка.</a:t>
            </a:r>
          </a:p>
          <a:p>
            <a:pPr indent="449263" algn="just">
              <a:buNone/>
            </a:pPr>
            <a:r>
              <a:rPr lang="ru-RU" dirty="0" smtClean="0">
                <a:latin typeface="Arial Narrow" pitchFamily="34" charset="0"/>
                <a:ea typeface="Times New Roman" pitchFamily="18" charset="0"/>
                <a:cs typeface="Arial" charset="0"/>
              </a:rPr>
              <a:t>Создание этих условий требуют от вас ежедневного и ежечасного труда, труда ума, души, рук. А ведь результатом этого труда будет здоровье ребенка. Ради этого стоит потрудиться.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499998" y="1412776"/>
            <a:ext cx="4644007" cy="5445224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3300"/>
                </a:solidFill>
                <a:latin typeface="Arial Narrow" pitchFamily="34" charset="0"/>
                <a:cs typeface="Times New Roman" pitchFamily="18" charset="0"/>
              </a:rPr>
              <a:t>     Однако только говорить о значимости здоровья - это мало; надо предпринимать повседневные, пусть мелкие, но обязательно многочисленные шаги. Тогда непременно сложиться тот здоровый фундамент, на котором в дальнейшем может быть выстроено прекрасное здание человеческой жизни. Так давайте уже с самых ранних лет учить наших детей беречь свое здоровье и заботиться о нем.</a:t>
            </a:r>
            <a:endParaRPr lang="ru-RU" dirty="0" smtClean="0">
              <a:latin typeface="Arial Narrow" pitchFamily="34" charset="0"/>
            </a:endParaRP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5022" y="-66943"/>
            <a:ext cx="511082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Физическое воспитание </a:t>
            </a:r>
          </a:p>
          <a:p>
            <a:pPr algn="ctr">
              <a:defRPr/>
            </a:pPr>
            <a:r>
              <a:rPr lang="ru-RU" sz="3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ребенка в семье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0" y="964406"/>
            <a:ext cx="914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500" dirty="0">
                <a:latin typeface="Comic Sans MS" pitchFamily="66" charset="0"/>
              </a:rPr>
              <a:t>Долг родителей — укрепить здоровье ребенка в данный момент и обеспечить благоприятное развитие детского организма в будущем. Нормальное развитие и состояние здоровья обеспечивается созданием оптимальных условий, то есть организацией правильного режима.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68079"/>
            <a:ext cx="9144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i="1" dirty="0">
                <a:latin typeface="Calibri" pitchFamily="34" charset="0"/>
              </a:rPr>
              <a:t>В </a:t>
            </a:r>
            <a:r>
              <a:rPr lang="ru-RU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физическом воспитании</a:t>
            </a:r>
            <a:r>
              <a:rPr lang="ru-RU" sz="1600" i="1" dirty="0">
                <a:latin typeface="Calibri" pitchFamily="34" charset="0"/>
              </a:rPr>
              <a:t> детей дошкольного возраста используются </a:t>
            </a:r>
            <a:r>
              <a:rPr lang="ru-RU" sz="1600" i="1" dirty="0">
                <a:solidFill>
                  <a:srgbClr val="EE5B00"/>
                </a:solidFill>
                <a:latin typeface="Calibri" pitchFamily="34" charset="0"/>
              </a:rPr>
              <a:t>физические упражнения</a:t>
            </a:r>
            <a:r>
              <a:rPr lang="ru-RU" sz="1600" i="1" dirty="0">
                <a:latin typeface="Calibri" pitchFamily="34" charset="0"/>
              </a:rPr>
              <a:t> (ходьба, бег, упражнения в равновесии, метание, лазание, подвижные игры), </a:t>
            </a:r>
            <a:r>
              <a:rPr lang="ru-RU" sz="1600" i="1" dirty="0">
                <a:solidFill>
                  <a:srgbClr val="EE5B00"/>
                </a:solidFill>
                <a:latin typeface="Calibri" pitchFamily="34" charset="0"/>
              </a:rPr>
              <a:t>спортивные упражнения</a:t>
            </a:r>
            <a:r>
              <a:rPr lang="ru-RU" sz="1600" i="1" dirty="0">
                <a:latin typeface="Calibri" pitchFamily="34" charset="0"/>
              </a:rPr>
              <a:t>, </a:t>
            </a:r>
            <a:r>
              <a:rPr lang="ru-RU" sz="1600" i="1" dirty="0">
                <a:solidFill>
                  <a:srgbClr val="EE5B00"/>
                </a:solidFill>
                <a:latin typeface="Calibri" pitchFamily="34" charset="0"/>
              </a:rPr>
              <a:t>гигиенические факторы</a:t>
            </a:r>
            <a:r>
              <a:rPr lang="ru-RU" sz="1600" i="1" dirty="0">
                <a:latin typeface="Calibri" pitchFamily="34" charset="0"/>
              </a:rPr>
              <a:t> (режим дня, питание, сон и т. п.), </a:t>
            </a:r>
            <a:r>
              <a:rPr lang="ru-RU" sz="1600" i="1" dirty="0">
                <a:solidFill>
                  <a:srgbClr val="EE5B00"/>
                </a:solidFill>
                <a:latin typeface="Calibri" pitchFamily="34" charset="0"/>
              </a:rPr>
              <a:t>естественные силы природы</a:t>
            </a:r>
            <a:r>
              <a:rPr lang="ru-RU" sz="1600" i="1" dirty="0">
                <a:latin typeface="Calibri" pitchFamily="34" charset="0"/>
              </a:rPr>
              <a:t> (солнце, воздух и вода).</a:t>
            </a:r>
          </a:p>
          <a:p>
            <a:pPr>
              <a:buFontTx/>
              <a:buChar char="-"/>
              <a:defRPr/>
            </a:pPr>
            <a:endParaRPr lang="ru-RU" sz="1600" i="1" dirty="0">
              <a:latin typeface="Calibri" pitchFamily="34" charset="0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2667000" y="2976565"/>
            <a:ext cx="6477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rgbClr val="C00000"/>
                </a:solidFill>
                <a:latin typeface="Calibri" pitchFamily="34" charset="0"/>
              </a:rPr>
              <a:t>Задания и объяснения должны быть ясными и четкими, давать их надо бодрым голосом" и тут же показывать все движения.</a:t>
            </a:r>
          </a:p>
          <a:p>
            <a:pPr algn="just"/>
            <a:r>
              <a:rPr lang="ru-RU" sz="1600" dirty="0">
                <a:latin typeface="Calibri" pitchFamily="34" charset="0"/>
              </a:rPr>
              <a:t>Упражнения должны быть интересные, в них следует использовать хорошо запоминающиеся образные сравнения, например: «птичка», «кошка», «паровоз».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Calibri" pitchFamily="34" charset="0"/>
              </a:rPr>
              <a:t>Основной принцип, которого должны придерживаться родители, занимаясь физическими упражнениями с малышами,— изображать все в виде игры. Веселый тон, шутка, смех, активное участие взрослого всегда увлекают ребенка.</a:t>
            </a: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</a:rPr>
              <a:t>После </a:t>
            </a:r>
            <a:r>
              <a:rPr lang="ru-RU" sz="1600" dirty="0">
                <a:solidFill>
                  <a:srgbClr val="C00000"/>
                </a:solidFill>
                <a:latin typeface="Calibri" pitchFamily="34" charset="0"/>
              </a:rPr>
              <a:t>наиболее трудных упражнений необходимо давать </a:t>
            </a:r>
            <a:r>
              <a:rPr lang="ru-RU" sz="1600" dirty="0" smtClean="0">
                <a:solidFill>
                  <a:srgbClr val="C00000"/>
                </a:solidFill>
                <a:latin typeface="Calibri" pitchFamily="34" charset="0"/>
              </a:rPr>
              <a:t>кратковременные  паузы</a:t>
            </a:r>
            <a:r>
              <a:rPr lang="ru-RU" sz="1400" dirty="0" smtClean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92079" y="2564905"/>
            <a:ext cx="40947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Физические упражнения</a:t>
            </a:r>
          </a:p>
        </p:txBody>
      </p:sp>
      <p:pic>
        <p:nvPicPr>
          <p:cNvPr id="3080" name="Picture 2" descr="C:\Users\viki\AppData\Local\Microsoft\Windows\Temporary Internet Files\Content.IE5\COU2X6RI\MCj043706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8" y="116632"/>
            <a:ext cx="1333500" cy="750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0" descr="C:\Users\viki\AppData\Local\Microsoft\Windows\Temporary Internet Files\Content.IE5\YN4VUU4O\MCj043487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93" y="188640"/>
            <a:ext cx="1487487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TextBox 19"/>
          <p:cNvSpPr txBox="1">
            <a:spLocks noChangeArrowheads="1"/>
          </p:cNvSpPr>
          <p:nvPr/>
        </p:nvSpPr>
        <p:spPr bwMode="auto">
          <a:xfrm>
            <a:off x="0" y="573325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Физические упражнения только тогда приносят пользу, когда ими занимаются систематически. Родители обязаны ежедневно находить время для занятий физическими упражнениями со своими детьми и тщательно следить за их здоровьем, обращая внимание на внешний вид, настроение и самочувствие ребенка.</a:t>
            </a:r>
          </a:p>
        </p:txBody>
      </p:sp>
      <p:pic>
        <p:nvPicPr>
          <p:cNvPr id="20" name="Рисунок 19" descr="C:\Documents and Settings\Admin\Рабочий стол\работа\Новая папка (2)\100OLYMP\P42600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3"/>
            <a:ext cx="25202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9830" y="4846"/>
            <a:ext cx="5856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rgbClr val="EF47A7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Режим дня дошкольника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95252" y="482204"/>
            <a:ext cx="60007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/>
              <a:t>Приучая детей к определенному режиму, к выполнению гигиенических требований, мы создаем у них полезные для организма </a:t>
            </a:r>
            <a:r>
              <a:rPr lang="ru-RU" sz="1600" dirty="0">
                <a:cs typeface="Arial" pitchFamily="34" charset="0"/>
              </a:rPr>
              <a:t>навыки</a:t>
            </a:r>
            <a:r>
              <a:rPr lang="ru-RU" sz="1600" dirty="0"/>
              <a:t> и тем самым сохраняем их здоровье.</a:t>
            </a:r>
            <a:br>
              <a:rPr lang="ru-RU" sz="1600" dirty="0"/>
            </a:br>
            <a:r>
              <a:rPr lang="ru-RU" sz="1600" dirty="0"/>
              <a:t>Твердый режим дня, установленный в соответствии с возрастными особенностями детей, — одно из существенных условий нормального физического развития ребенка.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0" y="192881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rgbClr val="AD0F69"/>
                </a:solidFill>
              </a:rPr>
              <a:t>Основное требование к режиму — это точность во времени и правильное чередование, смена одних видов деятельности другими. Должно быть установлено время, когда ребенок ложится спать, встает, ест, гуляет, выполняет несложные, посильные для него обязанности. Время это необходимо точно соблюдать.</a:t>
            </a:r>
            <a:endParaRPr lang="ru-RU" sz="1600" dirty="0">
              <a:solidFill>
                <a:srgbClr val="AD0F6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" y="4293096"/>
            <a:ext cx="66675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srgbClr val="0000FF"/>
                </a:solidFill>
                <a:latin typeface="+mn-lt"/>
              </a:rPr>
              <a:t>Питание</a:t>
            </a:r>
            <a:r>
              <a:rPr lang="ru-RU" sz="1600" u="sng" dirty="0">
                <a:solidFill>
                  <a:srgbClr val="0000FF"/>
                </a:solidFill>
                <a:latin typeface="+mn-lt"/>
              </a:rPr>
              <a:t>. </a:t>
            </a:r>
            <a:r>
              <a:rPr lang="ru-RU" sz="1600" dirty="0">
                <a:latin typeface="+mn-lt"/>
              </a:rPr>
              <a:t>Дети получают питание 4—5 раз в день. Первая еда дается через полчаса, во всяком случае не позднее чем через час после пробуждения ребенка, а последняя — часа за полтора до сна. Между приемами пищи должны быть установлены промежутки в 3—4 часа, их надо строго соблюдать. Наиболее сытная еда дается в обед, менее сытная — на ужин.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2893219"/>
            <a:ext cx="6477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srgbClr val="0000FF"/>
                </a:solidFill>
                <a:latin typeface="+mn-lt"/>
              </a:rPr>
              <a:t>Сон</a:t>
            </a:r>
            <a:r>
              <a:rPr lang="ru-RU" sz="1600" u="sng" dirty="0">
                <a:solidFill>
                  <a:srgbClr val="0000FF"/>
                </a:solidFill>
                <a:latin typeface="+mn-lt"/>
              </a:rPr>
              <a:t>. </a:t>
            </a:r>
            <a:r>
              <a:rPr lang="ru-RU" sz="1600" dirty="0">
                <a:latin typeface="+mn-lt"/>
              </a:rPr>
              <a:t>Только во время сна ребенок получает полный отдых. Сон должен быть достаточно продолжительным: дети 3—4 лет спят 14 часов в сутки, 5—6 лет — 13 часов, 7—8 лет — 12 часов. Из этого времени необходимо, особенно для младших детей, выделить часа полтора для дневного сна. Дети должны ложиться не позднее 8—9 часов вечера. </a:t>
            </a:r>
          </a:p>
          <a:p>
            <a:pPr algn="just"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62252" y="5534563"/>
            <a:ext cx="6381749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u="sng" dirty="0">
                <a:solidFill>
                  <a:srgbClr val="0000FF"/>
                </a:solidFill>
                <a:latin typeface="+mn-lt"/>
              </a:rPr>
              <a:t>Прогулки. </a:t>
            </a:r>
            <a:r>
              <a:rPr lang="ru-RU" sz="1600" dirty="0">
                <a:latin typeface="+mn-lt"/>
              </a:rPr>
              <a:t>Как бы точно ни соблюдалось время сна и еды, режим нельзя признать правильным, если в нем не предусмотрено время для прогулки. Чем больше времени дети проводят на открытом воздухе, тем они здоровее.</a:t>
            </a:r>
          </a:p>
          <a:p>
            <a:pPr algn="just">
              <a:defRPr/>
            </a:pPr>
            <a:endParaRPr lang="ru-RU" sz="1600" dirty="0">
              <a:latin typeface="+mn-lt"/>
            </a:endParaRPr>
          </a:p>
        </p:txBody>
      </p:sp>
      <p:pic>
        <p:nvPicPr>
          <p:cNvPr id="13" name="Рисунок 12" descr="C:\Documents and Settings\Admin\Рабочий стол\работа\Новая папка (2)\DSCN05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620689"/>
            <a:ext cx="1944216" cy="1368152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C:\Documents and Settings\Admin\Рабочий стол\работа\фото 23\DSCN01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21088"/>
            <a:ext cx="1944216" cy="1368152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43754"/>
            <a:ext cx="2232248" cy="140765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7" name="Рисунок 16" descr="C:\Documents and Settings\Admin\Рабочий стол\работа\Новая папка (2)\100OLYMP\P4260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5661248"/>
            <a:ext cx="1728192" cy="1008112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28189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КОМПЬЮТЕР:</a:t>
            </a:r>
          </a:p>
          <a:p>
            <a:pPr algn="ctr">
              <a:defRPr/>
            </a:pPr>
            <a:r>
              <a:rPr lang="ru-RU" sz="3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«ЗА» 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3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«ПРОТИВ»</a:t>
            </a:r>
            <a:endParaRPr lang="ru-RU" sz="36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2" y="1196752"/>
            <a:ext cx="9048751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 smtClean="0">
                <a:solidFill>
                  <a:srgbClr val="FF0000"/>
                </a:solidFill>
              </a:rPr>
              <a:t>Достоинства </a:t>
            </a:r>
            <a:r>
              <a:rPr lang="ru-RU" sz="2000" b="1" i="1" u="sng" dirty="0">
                <a:solidFill>
                  <a:srgbClr val="FF0000"/>
                </a:solidFill>
              </a:rPr>
              <a:t>компьютера:</a:t>
            </a:r>
          </a:p>
          <a:p>
            <a:pPr algn="just"/>
            <a:r>
              <a:rPr lang="ru-RU" sz="1600" dirty="0"/>
              <a:t> Компьютер может помочь развитию у детей таких важнейших операций мышления как обобщение и классификация;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/>
              <a:t> В процессе занятий на компьютере улучшаются память и внимание детей;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/>
              <a:t> При игре в компьютерные игры у детей раньше развивается знаковая функция сознания, которая лежит в основе абстрактного мышления (мышления без опоры на внешние предметы);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/>
              <a:t> Компьютерные игры имеют большое значение не только для развития интеллекта детей, но и для развития их моторики, для формирования координации зрительной и моторной функций;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251" y="5301209"/>
            <a:ext cx="628650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latin typeface="+mn-lt"/>
              </a:rPr>
              <a:t>И главное, нельзя уповать только на компьютер. Ребенок – маленький человек, он может формироваться и развиваться, только общаясь с людьми и живя в реальном мире.</a:t>
            </a:r>
          </a:p>
        </p:txBody>
      </p:sp>
      <p:pic>
        <p:nvPicPr>
          <p:cNvPr id="5127" name="Picture 8" descr="C:\Users\viki\AppData\Local\Microsoft\Windows\Temporary Internet Files\Content.IE5\HT7649U9\MCj043156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1"/>
            <a:ext cx="2161704" cy="12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0" y="342900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</a:rPr>
              <a:t>Детям 3-4 лет не стоит сидеть у компьютера больше 20 минут, а к 6-7 годам это время ежедневной игры можно увеличить до получаса.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133351" y="414908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Недостатки </a:t>
            </a:r>
            <a:r>
              <a:rPr lang="ru-RU" b="1" u="sng" dirty="0">
                <a:solidFill>
                  <a:srgbClr val="FF0000"/>
                </a:solidFill>
              </a:rPr>
              <a:t>компьютера: </a:t>
            </a:r>
          </a:p>
          <a:p>
            <a:r>
              <a:rPr lang="ru-RU" sz="1600" dirty="0">
                <a:latin typeface="Candara" pitchFamily="34" charset="0"/>
              </a:rPr>
              <a:t>Чрезмерное обращение с компьютером может привести </a:t>
            </a:r>
            <a:r>
              <a:rPr lang="ru-RU" sz="1600" b="1" i="1" dirty="0">
                <a:latin typeface="Candara" pitchFamily="34" charset="0"/>
              </a:rPr>
              <a:t>к ухудшению зрения ребенка</a:t>
            </a:r>
            <a:r>
              <a:rPr lang="ru-RU" sz="1600" dirty="0">
                <a:latin typeface="Candara" pitchFamily="34" charset="0"/>
              </a:rPr>
              <a:t>, а так же отрицательно </a:t>
            </a:r>
            <a:r>
              <a:rPr lang="ru-RU" sz="1600" b="1" i="1" dirty="0">
                <a:latin typeface="Candara" pitchFamily="34" charset="0"/>
              </a:rPr>
              <a:t>сказаться на его психическом здоровье</a:t>
            </a:r>
            <a:r>
              <a:rPr lang="ru-RU" sz="1600" dirty="0">
                <a:latin typeface="Candara" pitchFamily="34" charset="0"/>
              </a:rPr>
              <a:t>.  Особенно это </a:t>
            </a:r>
            <a:r>
              <a:rPr lang="ru-RU" sz="1600" b="1" i="1" dirty="0">
                <a:latin typeface="Candara" pitchFamily="34" charset="0"/>
              </a:rPr>
              <a:t>опасно для застенчивых детей</a:t>
            </a:r>
            <a:r>
              <a:rPr lang="ru-RU" sz="1600" dirty="0">
                <a:latin typeface="Candara" pitchFamily="34" charset="0"/>
              </a:rPr>
              <a:t>. </a:t>
            </a:r>
          </a:p>
        </p:txBody>
      </p:sp>
      <p:pic>
        <p:nvPicPr>
          <p:cNvPr id="11" name="Рисунок 10" descr="C:\Documents and Settings\Admin\Рабочий стол\работа\Новая папка (2)\100OLYMP\P4260032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6516216" y="5013177"/>
            <a:ext cx="2448272" cy="1584176"/>
          </a:xfrm>
          <a:prstGeom prst="flowChartConnector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2830" y="-24"/>
            <a:ext cx="51758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ln w="10160">
                  <a:solidFill>
                    <a:srgbClr val="008080"/>
                  </a:solidFill>
                  <a:prstDash val="solid"/>
                </a:ln>
                <a:solidFill>
                  <a:srgbClr val="0000FF"/>
                </a:solidFill>
              </a:rPr>
              <a:t>Прогулки – это важно!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82204"/>
            <a:ext cx="91440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Дети </a:t>
            </a:r>
            <a:r>
              <a:rPr lang="ru-RU" sz="1600" dirty="0">
                <a:latin typeface="+mn-lt"/>
              </a:rPr>
              <a:t>должны проводить на свежем воздухе как можно больше времени, чтобы быть здоровыми и крепкими. </a:t>
            </a:r>
          </a:p>
          <a:p>
            <a:pPr>
              <a:defRPr/>
            </a:pPr>
            <a:r>
              <a:rPr lang="ru-RU" b="1" u="sng" dirty="0">
                <a:solidFill>
                  <a:srgbClr val="FF0000"/>
                </a:solidFill>
                <a:latin typeface="+mn-lt"/>
              </a:rPr>
              <a:t>В летнее время </a:t>
            </a:r>
            <a:r>
              <a:rPr lang="ru-RU" sz="1600" dirty="0">
                <a:latin typeface="+mn-lt"/>
              </a:rPr>
              <a:t>дети могут находится более 6 часов в день на улице, а в </a:t>
            </a:r>
            <a:r>
              <a:rPr lang="ru-RU" b="1" u="sng" dirty="0">
                <a:solidFill>
                  <a:srgbClr val="FF0000"/>
                </a:solidFill>
                <a:latin typeface="+mn-lt"/>
              </a:rPr>
              <a:t>осеннее и зимнее время </a:t>
            </a:r>
            <a:r>
              <a:rPr lang="ru-RU" sz="1600" dirty="0">
                <a:latin typeface="+mn-lt"/>
              </a:rPr>
              <a:t>дети должны быть на воздухе не менее 4 часов. Лучшее время для прогулок с детьми — между завтраком и обедом </a:t>
            </a:r>
            <a:r>
              <a:rPr lang="ru-RU" sz="1600" dirty="0" smtClean="0">
                <a:latin typeface="+mn-lt"/>
              </a:rPr>
              <a:t>и </a:t>
            </a:r>
            <a:r>
              <a:rPr lang="ru-RU" sz="1600" dirty="0">
                <a:latin typeface="+mn-lt"/>
              </a:rPr>
              <a:t>после дневного сна, до </a:t>
            </a:r>
            <a:r>
              <a:rPr lang="ru-RU" sz="1600" dirty="0" smtClean="0">
                <a:latin typeface="+mn-lt"/>
              </a:rPr>
              <a:t>ужина. </a:t>
            </a:r>
            <a:r>
              <a:rPr lang="ru-RU" sz="1600" dirty="0">
                <a:latin typeface="+mn-lt"/>
              </a:rPr>
              <a:t>В сильные морозы длительность прогулок несколько сокращается. 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0" y="1821656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dirty="0" smtClean="0">
              <a:solidFill>
                <a:srgbClr val="00808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Причиной </a:t>
            </a:r>
            <a:r>
              <a:rPr lang="ru-RU" sz="2000" b="1" dirty="0">
                <a:solidFill>
                  <a:srgbClr val="FF0000"/>
                </a:solidFill>
              </a:rPr>
              <a:t>отмены прогулки для здорового ребенка могут быть исключительные обстоятельства: проливной дождь, большой мороз с сильным ветром.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На </a:t>
            </a:r>
            <a:r>
              <a:rPr lang="ru-RU" sz="1600" dirty="0"/>
              <a:t>прогулку в холодные зимние дни дети должны выходить в теплом пальто, шапке с </a:t>
            </a:r>
            <a:r>
              <a:rPr lang="ru-RU" sz="1600" dirty="0" smtClean="0"/>
              <a:t>наушниками  валенках </a:t>
            </a:r>
            <a:r>
              <a:rPr lang="ru-RU" sz="1600" dirty="0"/>
              <a:t>и теплых варежках или перчатках. </a:t>
            </a:r>
          </a:p>
          <a:p>
            <a:r>
              <a:rPr lang="ru-RU" sz="1600" dirty="0">
                <a:latin typeface="Arial Narrow" pitchFamily="34" charset="0"/>
              </a:rPr>
              <a:t>Время от времени полезно совершать с детьми более длительные прогулки, постепенно увеличивая расстояние — для младших до 15—20 минут ходьбы, для более старших — до 30 минут, с небольшими остановками на </a:t>
            </a:r>
            <a:r>
              <a:rPr lang="ru-RU" sz="1600" dirty="0" smtClean="0">
                <a:latin typeface="Arial Narrow" pitchFamily="34" charset="0"/>
              </a:rPr>
              <a:t>1—2 минуты  во время пути.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0" y="623731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omic Sans MS" pitchFamily="66" charset="0"/>
              </a:rPr>
              <a:t>Придя на место, дети должны отдохнуть или спокойно поиграть перед тем, как возвращаться обратно.</a:t>
            </a:r>
          </a:p>
        </p:txBody>
      </p:sp>
      <p:pic>
        <p:nvPicPr>
          <p:cNvPr id="10" name="Рисунок 9" descr="C:\Documents and Settings\Admin\Рабочий стол\работа\Новая папка (2)\DSCN05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93096"/>
            <a:ext cx="2232248" cy="165618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работа\Новая папка (2)\DSCN05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09120"/>
            <a:ext cx="2160240" cy="165618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работа\Новая папка (2)\DSCN05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2232248" cy="165618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pPr algn="ctr">
              <a:buNone/>
            </a:pPr>
            <a:r>
              <a:rPr lang="ru-RU" sz="12300" b="1" dirty="0" smtClean="0">
                <a:solidFill>
                  <a:srgbClr val="FF0000"/>
                </a:solidFill>
              </a:rPr>
              <a:t>ПАМЯТКА РОДИТЕЛЯМ</a:t>
            </a:r>
          </a:p>
          <a:p>
            <a:pPr algn="ctr">
              <a:buNone/>
            </a:pPr>
            <a:r>
              <a:rPr lang="ru-RU" sz="8600" dirty="0" smtClean="0">
                <a:solidFill>
                  <a:srgbClr val="0000FF"/>
                </a:solidFill>
              </a:rPr>
              <a:t>для формирования здорового образа жизни  у своего ребенка.</a:t>
            </a:r>
          </a:p>
          <a:p>
            <a:endParaRPr lang="ru-RU" b="1" dirty="0"/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 smtClean="0"/>
              <a:t>Новый </a:t>
            </a:r>
            <a:r>
              <a:rPr lang="ru-RU" sz="8000" dirty="0"/>
              <a:t>день начинайте с улыбки и утренней разминки.</a:t>
            </a:r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/>
              <a:t> </a:t>
            </a:r>
            <a:r>
              <a:rPr lang="ru-RU" sz="8000" dirty="0" smtClean="0"/>
              <a:t>Соблюдайте </a:t>
            </a:r>
            <a:r>
              <a:rPr lang="ru-RU" sz="8000" dirty="0"/>
              <a:t>режим дня.</a:t>
            </a:r>
          </a:p>
          <a:p>
            <a:pPr>
              <a:buNone/>
            </a:pPr>
            <a:r>
              <a:rPr lang="ru-RU" sz="8000" dirty="0"/>
              <a:t> </a:t>
            </a: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 smtClean="0"/>
              <a:t>Любите </a:t>
            </a:r>
            <a:r>
              <a:rPr lang="ru-RU" sz="8000" dirty="0"/>
              <a:t>своего ребенка, он Ваш	</a:t>
            </a:r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/>
              <a:t> </a:t>
            </a:r>
            <a:r>
              <a:rPr lang="ru-RU" sz="8000" dirty="0" smtClean="0"/>
              <a:t>Не </a:t>
            </a:r>
            <a:r>
              <a:rPr lang="ru-RU" sz="8000" dirty="0"/>
              <a:t>бывает плохих детей, бывают плохие поступки.</a:t>
            </a:r>
          </a:p>
          <a:p>
            <a:pPr>
              <a:buNone/>
            </a:pPr>
            <a:r>
              <a:rPr lang="ru-RU" sz="8000" dirty="0"/>
              <a:t> </a:t>
            </a: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 smtClean="0"/>
              <a:t>Личный </a:t>
            </a:r>
            <a:r>
              <a:rPr lang="ru-RU" sz="8000" dirty="0"/>
              <a:t>пример по здоровому образу жизни – лучше всякой морали.</a:t>
            </a:r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/>
              <a:t> </a:t>
            </a:r>
            <a:r>
              <a:rPr lang="ru-RU" sz="8000" dirty="0" smtClean="0"/>
              <a:t>Помните </a:t>
            </a:r>
            <a:r>
              <a:rPr lang="ru-RU" sz="8000" dirty="0"/>
              <a:t>– простая пища полезнее для здоровья, чем вкусные  яства.</a:t>
            </a:r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/>
              <a:t> </a:t>
            </a:r>
            <a:r>
              <a:rPr lang="ru-RU" sz="8000" dirty="0" smtClean="0"/>
              <a:t>Лучший </a:t>
            </a:r>
            <a:r>
              <a:rPr lang="ru-RU" sz="8000" dirty="0"/>
              <a:t>вид отдыха – прогулка с семьей на свежем воздухе.</a:t>
            </a:r>
          </a:p>
          <a:p>
            <a:pPr>
              <a:buFont typeface="Wingdings" pitchFamily="2" charset="2"/>
              <a:buChar char="Ø"/>
            </a:pPr>
            <a:endParaRPr lang="ru-RU" sz="8000" dirty="0" smtClean="0"/>
          </a:p>
          <a:p>
            <a:pPr>
              <a:buFont typeface="Wingdings" pitchFamily="2" charset="2"/>
              <a:buChar char="Ø"/>
            </a:pPr>
            <a:r>
              <a:rPr lang="ru-RU" sz="8000" dirty="0" smtClean="0"/>
              <a:t>Лучшее </a:t>
            </a:r>
            <a:r>
              <a:rPr lang="ru-RU" sz="8000" dirty="0"/>
              <a:t>развлечение для ребенка – совместная игра с  родителями.</a:t>
            </a:r>
          </a:p>
          <a:p>
            <a:pPr>
              <a:buNone/>
            </a:pPr>
            <a:r>
              <a:rPr lang="ru-RU" sz="8000" dirty="0"/>
              <a:t> </a:t>
            </a:r>
          </a:p>
          <a:p>
            <a:pPr>
              <a:buNone/>
            </a:pPr>
            <a:r>
              <a:rPr lang="ru-RU" sz="8000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628800"/>
            <a:ext cx="2343150" cy="1743075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>
                <a:solidFill>
                  <a:srgbClr val="FF0000"/>
                </a:solidFill>
              </a:rPr>
              <a:t> Уважаемые родители, помните, здоровье детей – в ваших руках, вы – главные лекари, а помощники – сила природы, сила духа, сила знаний!</a:t>
            </a:r>
          </a:p>
        </p:txBody>
      </p:sp>
      <p:pic>
        <p:nvPicPr>
          <p:cNvPr id="3" name="Рисунок 2" descr="F:\клипарты\sun10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652120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967</Words>
  <Application>Microsoft Office PowerPoint</Application>
  <PresentationFormat>Экран (4:3)</PresentationFormat>
  <Paragraphs>68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В ЗДОРОВОМ ТЕЛЕ- ЗДОРОВЫЙ ДУХ</vt:lpstr>
      <vt:lpstr>Слайд 3</vt:lpstr>
      <vt:lpstr>Слайд 4</vt:lpstr>
      <vt:lpstr>Слайд 5</vt:lpstr>
      <vt:lpstr>Слайд 6</vt:lpstr>
      <vt:lpstr>Слайд 7</vt:lpstr>
      <vt:lpstr>      Уважаемые родители, помните, здоровье детей – в ваших руках, вы – главные лекари, а помощники – сила природы, сила духа, сила знаний!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2013-04-28T08:04:31Z</dcterms:created>
  <dcterms:modified xsi:type="dcterms:W3CDTF">2013-04-29T01:30:38Z</dcterms:modified>
</cp:coreProperties>
</file>