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77" r:id="rId13"/>
    <p:sldId id="269" r:id="rId14"/>
    <p:sldId id="270" r:id="rId15"/>
    <p:sldId id="271" r:id="rId16"/>
    <p:sldId id="272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80A3-B036-477D-BEF2-FEA162F8DF2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2918"/>
            <a:ext cx="87154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Чановский детский сад № 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Чановского района Новосибирской области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Презентация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ru-RU" sz="2400" i="1" dirty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Взаимодействие с родителями по созданию развивающей среды в группе и на участке детского сада.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ru-RU" sz="2400" dirty="0">
              <a:latin typeface="+mj-lt"/>
              <a:ea typeface="SimSun" pitchFamily="2" charset="-122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Подготовили и провели воспитатели: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                                                 Кательникова И. Д.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                                        Халиулина 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857232"/>
            <a:ext cx="76438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 мы стараемся использовать нетрадиционные методы работы с родителями. Это новые современные формы, в которых родители участвуют вместе с детьми:</a:t>
            </a:r>
          </a:p>
          <a:p>
            <a:pPr>
              <a:buFontTx/>
              <a:buChar char="-"/>
            </a:pPr>
            <a:r>
              <a:rPr lang="ru-RU" sz="2400" dirty="0" smtClean="0"/>
              <a:t>творческие конкурсы;</a:t>
            </a:r>
          </a:p>
          <a:p>
            <a:pPr>
              <a:buFontTx/>
              <a:buChar char="-"/>
            </a:pPr>
            <a:r>
              <a:rPr lang="ru-RU" sz="2400" dirty="0" smtClean="0"/>
              <a:t> массовые мероприятия;</a:t>
            </a:r>
          </a:p>
          <a:p>
            <a:pPr>
              <a:buFontTx/>
              <a:buChar char="-"/>
            </a:pPr>
            <a:r>
              <a:rPr lang="ru-RU" sz="2400" dirty="0" smtClean="0"/>
              <a:t>выставки родительских работ по изо – деятельности;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фото вернисажи;</a:t>
            </a:r>
          </a:p>
          <a:p>
            <a:pPr>
              <a:buFontTx/>
              <a:buChar char="-"/>
            </a:pPr>
            <a:r>
              <a:rPr lang="ru-RU" sz="2400" dirty="0" smtClean="0"/>
              <a:t>коллажи;</a:t>
            </a:r>
          </a:p>
          <a:p>
            <a:pPr>
              <a:buFontTx/>
              <a:buChar char="-"/>
            </a:pPr>
            <a:r>
              <a:rPr lang="ru-RU" sz="2400" dirty="0" smtClean="0"/>
              <a:t>проектный метод;</a:t>
            </a:r>
          </a:p>
          <a:p>
            <a:pPr>
              <a:buFontTx/>
              <a:buChar char="-"/>
            </a:pPr>
            <a:r>
              <a:rPr lang="ru-RU" sz="2400" dirty="0" smtClean="0"/>
              <a:t>тематические фотовыставки;</a:t>
            </a:r>
          </a:p>
          <a:p>
            <a:pPr>
              <a:buFontTx/>
              <a:buChar char="-"/>
            </a:pPr>
            <a:r>
              <a:rPr lang="ru-RU" sz="2400" dirty="0" smtClean="0"/>
              <a:t>совместное изготовление поделок, открыток;</a:t>
            </a:r>
          </a:p>
          <a:p>
            <a:r>
              <a:rPr lang="ru-RU" sz="2400" dirty="0" smtClean="0"/>
              <a:t>- изготовление книжек-малышек, участие в различных конкурсах.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начинаем работу с родителями  с индивидуального подхода ( обращаемся к родителям по имени отчеству, проявляем взаимоуважение,  говорим спокойно,</a:t>
            </a:r>
          </a:p>
          <a:p>
            <a:r>
              <a:rPr lang="ru-RU" sz="2400" dirty="0" smtClean="0"/>
              <a:t>уверенно, ненавязчиво).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Творческие конкурсы, выставки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Выставка «Мамы- рукодельницы и бабашки </a:t>
            </a:r>
            <a:r>
              <a:rPr lang="ru-RU" sz="2400" dirty="0" smtClean="0">
                <a:solidFill>
                  <a:srgbClr val="FF0000"/>
                </a:solidFill>
              </a:rPr>
              <a:t>– умелицы»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F:\DCIM\101NIKON\DSCN4512.JPG"/>
          <p:cNvPicPr>
            <a:picLocks noChangeAspect="1" noChangeArrowheads="1"/>
          </p:cNvPicPr>
          <p:nvPr/>
        </p:nvPicPr>
        <p:blipFill>
          <a:blip r:embed="rId3" cstate="print"/>
          <a:srcRect b="4907"/>
          <a:stretch>
            <a:fillRect/>
          </a:stretch>
        </p:blipFill>
        <p:spPr bwMode="auto">
          <a:xfrm>
            <a:off x="4714876" y="3143248"/>
            <a:ext cx="3806318" cy="271464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F:\DCIM\101NIKON\DSCN4511.JPG"/>
          <p:cNvPicPr>
            <a:picLocks noChangeAspect="1" noChangeArrowheads="1"/>
          </p:cNvPicPr>
          <p:nvPr/>
        </p:nvPicPr>
        <p:blipFill>
          <a:blip r:embed="rId4" cstate="print"/>
          <a:srcRect l="6054" b="8984"/>
          <a:stretch>
            <a:fillRect/>
          </a:stretch>
        </p:blipFill>
        <p:spPr bwMode="auto">
          <a:xfrm>
            <a:off x="428596" y="3357562"/>
            <a:ext cx="3834351" cy="278608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4" descr="F:\DCIM\101NIKON\DSCN4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89"/>
            <a:ext cx="3643338" cy="273250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F:\DCIM\101NIKON\DSCN4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3"/>
            <a:ext cx="3786214" cy="28396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:\DCIM\101NIKON\DSCN4524.JPG"/>
          <p:cNvPicPr>
            <a:picLocks noChangeAspect="1" noChangeArrowheads="1"/>
          </p:cNvPicPr>
          <p:nvPr/>
        </p:nvPicPr>
        <p:blipFill>
          <a:blip r:embed="rId5" cstate="print"/>
          <a:srcRect l="14634" r="15854" b="24390"/>
          <a:stretch>
            <a:fillRect/>
          </a:stretch>
        </p:blipFill>
        <p:spPr bwMode="auto">
          <a:xfrm>
            <a:off x="5143504" y="3442160"/>
            <a:ext cx="3500462" cy="28556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F:\DCIM\101NIKON\DSCN4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19" y="0"/>
            <a:ext cx="3809995" cy="28574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DCIM\100NIKON\DSCN4402.JPG"/>
          <p:cNvPicPr>
            <a:picLocks noChangeAspect="1" noChangeArrowheads="1"/>
          </p:cNvPicPr>
          <p:nvPr/>
        </p:nvPicPr>
        <p:blipFill>
          <a:blip r:embed="rId3" cstate="print"/>
          <a:srcRect l="39746" t="12890" r="22168" b="3125"/>
          <a:stretch>
            <a:fillRect/>
          </a:stretch>
        </p:blipFill>
        <p:spPr bwMode="auto">
          <a:xfrm>
            <a:off x="3428992" y="3390533"/>
            <a:ext cx="2643206" cy="318173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DCIM\100NIKON\DSCN4404.JPG"/>
          <p:cNvPicPr>
            <a:picLocks noChangeAspect="1" noChangeArrowheads="1"/>
          </p:cNvPicPr>
          <p:nvPr/>
        </p:nvPicPr>
        <p:blipFill>
          <a:blip r:embed="rId4" cstate="print"/>
          <a:srcRect l="10449" t="14843" r="4590" b="5078"/>
          <a:stretch>
            <a:fillRect/>
          </a:stretch>
        </p:blipFill>
        <p:spPr bwMode="auto">
          <a:xfrm>
            <a:off x="5143504" y="285728"/>
            <a:ext cx="3638111" cy="25717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DCIM\101NIKON\DSCN4509.JPG"/>
          <p:cNvPicPr>
            <a:picLocks noChangeAspect="1" noChangeArrowheads="1"/>
          </p:cNvPicPr>
          <p:nvPr/>
        </p:nvPicPr>
        <p:blipFill>
          <a:blip r:embed="rId5" cstate="print"/>
          <a:srcRect l="22168" r="8984" b="7031"/>
          <a:stretch>
            <a:fillRect/>
          </a:stretch>
        </p:blipFill>
        <p:spPr bwMode="auto">
          <a:xfrm>
            <a:off x="785786" y="214290"/>
            <a:ext cx="3000396" cy="303868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1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Мастер – класс «Изготовление атрибутов для сюжетно – ролевых игр».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5719695"/>
            <a:ext cx="9144000" cy="126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 видом игровой деятельности в дошкольном возрасте являются сюжетно-ролевые игры и игры с правилами.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дошкольника сюжетно-ролевая игра – это естественное состояние внутреннего мира и внешнего поведения. В игре проявляются интеллект, азарт, активность, организаторские способности. В игре дети на практике познают окружающий мир, учатся взаимодействовать со сверстниками, моделируют различные жизненные ситуации, разрешают проблемы, приобщаются к социальному миру взрослых. Важно создать для детей условия для развития их игровой деятельности. Поэтому в нашей группе мы провели мастер-класс с родителями по изготовлению атрибутов к сюжетно – ролевым играм. Родители помогли изготовить из разных материалов различные атрибуты: пирожные, сосиски, колбасу и т. д.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Атрибуты могут быть использованы в сюжетно-ролевых играх «Дочки-матери», «Званый ужин», «Магазин», «Повар», "Кафе».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3312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F:\DCIM\101NIKON\DSCN4529.JPG"/>
          <p:cNvPicPr>
            <a:picLocks noChangeAspect="1" noChangeArrowheads="1"/>
          </p:cNvPicPr>
          <p:nvPr/>
        </p:nvPicPr>
        <p:blipFill>
          <a:blip r:embed="rId3" cstate="print"/>
          <a:srcRect t="7031" b="7031"/>
          <a:stretch>
            <a:fillRect/>
          </a:stretch>
        </p:blipFill>
        <p:spPr bwMode="auto">
          <a:xfrm>
            <a:off x="667592" y="642918"/>
            <a:ext cx="3832970" cy="22145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F:\DCIM\101NIKON\DSCN4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71480"/>
            <a:ext cx="3143272" cy="23574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F:\DCIM\101NIKON\DSCN4533.JPG"/>
          <p:cNvPicPr>
            <a:picLocks noChangeAspect="1" noChangeArrowheads="1"/>
          </p:cNvPicPr>
          <p:nvPr/>
        </p:nvPicPr>
        <p:blipFill>
          <a:blip r:embed="rId5" cstate="print"/>
          <a:srcRect t="17310"/>
          <a:stretch>
            <a:fillRect/>
          </a:stretch>
        </p:blipFill>
        <p:spPr bwMode="auto">
          <a:xfrm>
            <a:off x="841157" y="3571876"/>
            <a:ext cx="3916471" cy="24288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F:\DCIM\101NIKON\DSCN4534.JPG"/>
          <p:cNvPicPr>
            <a:picLocks noChangeAspect="1" noChangeArrowheads="1"/>
          </p:cNvPicPr>
          <p:nvPr/>
        </p:nvPicPr>
        <p:blipFill>
          <a:blip r:embed="rId6" cstate="print"/>
          <a:srcRect l="14844" t="12890" r="3125" b="7031"/>
          <a:stretch>
            <a:fillRect/>
          </a:stretch>
        </p:blipFill>
        <p:spPr bwMode="auto">
          <a:xfrm>
            <a:off x="5000628" y="3429000"/>
            <a:ext cx="3512659" cy="2571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DCIM\101NIKON\DSCN4525.JPG"/>
          <p:cNvPicPr>
            <a:picLocks noChangeAspect="1" noChangeArrowheads="1"/>
          </p:cNvPicPr>
          <p:nvPr/>
        </p:nvPicPr>
        <p:blipFill>
          <a:blip r:embed="rId3" cstate="print"/>
          <a:srcRect b="8984"/>
          <a:stretch>
            <a:fillRect/>
          </a:stretch>
        </p:blipFill>
        <p:spPr bwMode="auto">
          <a:xfrm>
            <a:off x="928662" y="500042"/>
            <a:ext cx="3411661" cy="23288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F:\DCIM\101NIKON\DSCN4526.JPG"/>
          <p:cNvPicPr>
            <a:picLocks noChangeAspect="1" noChangeArrowheads="1"/>
          </p:cNvPicPr>
          <p:nvPr/>
        </p:nvPicPr>
        <p:blipFill>
          <a:blip r:embed="rId4" cstate="print"/>
          <a:srcRect b="10937"/>
          <a:stretch>
            <a:fillRect/>
          </a:stretch>
        </p:blipFill>
        <p:spPr bwMode="auto">
          <a:xfrm>
            <a:off x="4857751" y="614446"/>
            <a:ext cx="3571901" cy="23859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DCIM\101NIKON\DSCN4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3524274" cy="26432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DCIM\101NIKON\DSCN4541.JPG"/>
          <p:cNvPicPr>
            <a:picLocks noChangeAspect="1" noChangeArrowheads="1"/>
          </p:cNvPicPr>
          <p:nvPr/>
        </p:nvPicPr>
        <p:blipFill>
          <a:blip r:embed="rId6" cstate="print"/>
          <a:srcRect t="20703"/>
          <a:stretch>
            <a:fillRect/>
          </a:stretch>
        </p:blipFill>
        <p:spPr bwMode="auto">
          <a:xfrm>
            <a:off x="4331762" y="3571876"/>
            <a:ext cx="4204157" cy="250033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9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Реализация данного проекта помогла участникам проявить свои организаторские и творческие способности, сплотить коллектив, заинтересовать родителей детсадовскими делами.</a:t>
            </a:r>
            <a:endParaRPr lang="ru-RU" sz="2400" dirty="0"/>
          </a:p>
        </p:txBody>
      </p:sp>
      <p:pic>
        <p:nvPicPr>
          <p:cNvPr id="4" name="Picture 3" descr="F:\DCIM\101NIKON\DSCN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79" y="2000240"/>
            <a:ext cx="5605485" cy="42041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071678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шаблоны\E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3" y="500042"/>
            <a:ext cx="8358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краткосрочный, информационно – 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Mangal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Срок реализации: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3 недели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Воспитатели, дети,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родители средней группы № 2.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 descr="F:\DCIM\100NIKON\DSCN4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6" y="3143249"/>
            <a:ext cx="4286278" cy="32147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5568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Актуальность: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Проблема взаимодействия детского сада с семьёй всегда была актуальной и трудной. Актуальной, потому что участие родителей в жизни своих детей помогает им увидеть многое, а трудной, потому что все родители разные, к ним, как и к детям, нужен особый подход. В соответствии с законом Российской Федерации «Об образовании» и Типовым положением о дошкольном образовательном учреждении, одной из основных задач, стоящих перед детским садом, является взаимодействие с семьей для обеспечения полноценного развития ребенка. Этот закон ориентирует нас на более широкое, содержательное взаимодействие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8596" y="-608743"/>
            <a:ext cx="771530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Способствовать сплочению родительского коллектива </a:t>
            </a:r>
            <a:r>
              <a:rPr lang="ru-RU" sz="2400" dirty="0" smtClean="0"/>
              <a:t>с целью достижения наилучших результатов в создании современной предметно-развивающей среды в группе и на участке.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Установить партнерские доверительные отношения с родителями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Вовлечение родителей в активную творческую деятельность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процессе создания снежных построек, атрибутов для сюжетно – ролевых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Создание атмосферы дружелюбия, радости и положительного – эмоционального настроя.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Организация здорового досуга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Содействие укреплению связей семьи и детского сада.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78684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Ожидаемые результаты: </a:t>
            </a:r>
            <a:endParaRPr lang="ru-RU" sz="2400" dirty="0" smtClean="0">
              <a:solidFill>
                <a:srgbClr val="FF0000"/>
              </a:solidFill>
              <a:latin typeface="+mj-lt"/>
            </a:endParaRPr>
          </a:p>
          <a:p>
            <a:pPr lvl="0"/>
            <a:endParaRPr lang="ru-RU" sz="2400" dirty="0" smtClean="0">
              <a:latin typeface="+mj-lt"/>
            </a:endParaRPr>
          </a:p>
          <a:p>
            <a:pPr lvl="0"/>
            <a:endParaRPr lang="ru-RU" sz="2400" dirty="0" smtClean="0">
              <a:latin typeface="+mj-lt"/>
            </a:endParaRPr>
          </a:p>
          <a:p>
            <a:r>
              <a:rPr lang="ru-RU" sz="2400" dirty="0" smtClean="0"/>
              <a:t>Произойдёт сплочение родительского коллектива.</a:t>
            </a:r>
          </a:p>
          <a:p>
            <a:r>
              <a:rPr lang="ru-RU" sz="2400" dirty="0" smtClean="0"/>
              <a:t>Использование разнообразных форм работы даст определённые результаты: родители из «наблюдателей» превратятся в активных участников встреч и помощников воспитателя. Повысится педагогическая компетентность родителей.</a:t>
            </a:r>
          </a:p>
          <a:p>
            <a:r>
              <a:rPr lang="ru-RU" sz="2400" dirty="0" smtClean="0"/>
              <a:t>Родители станут открытыми к сотрудничеству детского сада и семьи.</a:t>
            </a:r>
            <a:endParaRPr lang="ru-RU" sz="2400" dirty="0" smtClean="0">
              <a:latin typeface="+mj-lt"/>
            </a:endParaRPr>
          </a:p>
          <a:p>
            <a:pPr lvl="0"/>
            <a:r>
              <a:rPr lang="ru-RU" sz="2400" dirty="0" smtClean="0">
                <a:latin typeface="+mj-lt"/>
              </a:rPr>
              <a:t>Дети получат положительные эмоции от игр в группе и прогулок на свежем воздухе.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/>
              <a:t>Реализация данного проекта помогла участникам проявить свои организаторские и творческие способности, сплотить коллектив, заинтересовать родителей детсадовскими делами.</a:t>
            </a:r>
            <a:endParaRPr lang="ru-RU" sz="2400" dirty="0" smtClean="0">
              <a:latin typeface="+mj-lt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097" name="Picture 1" descr="F:\DCIM\100NIKON\DSCN4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50075"/>
            <a:ext cx="3286148" cy="246461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F:\DCIM\100NIKON\DSCN4415.JPG"/>
          <p:cNvPicPr>
            <a:picLocks noChangeAspect="1" noChangeArrowheads="1"/>
          </p:cNvPicPr>
          <p:nvPr/>
        </p:nvPicPr>
        <p:blipFill>
          <a:blip r:embed="rId4" cstate="print"/>
          <a:srcRect b="14844"/>
          <a:stretch>
            <a:fillRect/>
          </a:stretch>
        </p:blipFill>
        <p:spPr bwMode="auto">
          <a:xfrm>
            <a:off x="416253" y="714356"/>
            <a:ext cx="3298459" cy="25171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DCIM\100NIKON\DSCN4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857519" cy="214314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F:\DCIM\100NIKON\DSCN4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6"/>
            <a:ext cx="2857520" cy="214314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14546" y="285728"/>
            <a:ext cx="291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«Снежный  городок»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103" name="Picture 7" descr="F:\DCIM\100NIKON\DSCN44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14752"/>
            <a:ext cx="2762269" cy="207170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5" descr="F:\DCIM\100NIKON\DSCN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3524274" cy="26432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Picture 1" descr="F:\DCIM\100NIKON\DSCN4369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4714876" y="327587"/>
            <a:ext cx="3357586" cy="25968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DCIM\100NIKON\DSCN4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82" y="3071810"/>
            <a:ext cx="3048020" cy="22860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F:\DCIM\100NIKON\DSCN43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768438"/>
            <a:ext cx="2786082" cy="20895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F:\DCIM\100NIKON\DSCN43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286124"/>
            <a:ext cx="2952771" cy="22145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pic>
        <p:nvPicPr>
          <p:cNvPr id="2049" name="Picture 1" descr="F:\DCIM\100NIKON\DSCN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571869" cy="267890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DCIM\100NIKON\DSCN4385.JPG"/>
          <p:cNvPicPr>
            <a:picLocks noChangeAspect="1" noChangeArrowheads="1"/>
          </p:cNvPicPr>
          <p:nvPr/>
        </p:nvPicPr>
        <p:blipFill>
          <a:blip r:embed="rId4" cstate="print"/>
          <a:srcRect b="10937"/>
          <a:stretch>
            <a:fillRect/>
          </a:stretch>
        </p:blipFill>
        <p:spPr bwMode="auto">
          <a:xfrm>
            <a:off x="4071934" y="-214339"/>
            <a:ext cx="3643338" cy="276707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DCIM\100NIKON\DSCN4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3810027" cy="28575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DCIM\100NIKON\DSCN4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286124"/>
            <a:ext cx="3810027" cy="28575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5" name="Picture 1" descr="F:\DCIM\100NIKON\DSCN4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810026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DCIM\100NIKON\DSCN4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3929090" cy="29468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DCIM\100NIKON\DSCN4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3" y="3857628"/>
            <a:ext cx="3810027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F:\DCIM\100NIKON\DSCN4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3500438"/>
            <a:ext cx="3905277" cy="29289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615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38</cp:revision>
  <dcterms:created xsi:type="dcterms:W3CDTF">2018-03-08T13:25:16Z</dcterms:created>
  <dcterms:modified xsi:type="dcterms:W3CDTF">2018-05-16T14:07:33Z</dcterms:modified>
</cp:coreProperties>
</file>